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45"/>
  </p:notesMasterIdLst>
  <p:sldIdLst>
    <p:sldId id="315" r:id="rId2"/>
    <p:sldId id="263" r:id="rId3"/>
    <p:sldId id="264" r:id="rId4"/>
    <p:sldId id="277" r:id="rId5"/>
    <p:sldId id="273" r:id="rId6"/>
    <p:sldId id="344" r:id="rId7"/>
    <p:sldId id="317" r:id="rId8"/>
    <p:sldId id="297" r:id="rId9"/>
    <p:sldId id="278" r:id="rId10"/>
    <p:sldId id="296" r:id="rId11"/>
    <p:sldId id="295" r:id="rId12"/>
    <p:sldId id="279" r:id="rId13"/>
    <p:sldId id="299" r:id="rId14"/>
    <p:sldId id="298" r:id="rId15"/>
    <p:sldId id="304" r:id="rId16"/>
    <p:sldId id="320" r:id="rId17"/>
    <p:sldId id="301" r:id="rId18"/>
    <p:sldId id="305" r:id="rId19"/>
    <p:sldId id="310" r:id="rId20"/>
    <p:sldId id="306" r:id="rId21"/>
    <p:sldId id="308" r:id="rId22"/>
    <p:sldId id="283" r:id="rId23"/>
    <p:sldId id="321" r:id="rId24"/>
    <p:sldId id="284" r:id="rId25"/>
    <p:sldId id="280" r:id="rId26"/>
    <p:sldId id="309" r:id="rId27"/>
    <p:sldId id="326" r:id="rId28"/>
    <p:sldId id="312" r:id="rId29"/>
    <p:sldId id="313" r:id="rId30"/>
    <p:sldId id="327" r:id="rId31"/>
    <p:sldId id="292" r:id="rId32"/>
    <p:sldId id="333" r:id="rId33"/>
    <p:sldId id="347" r:id="rId34"/>
    <p:sldId id="343" r:id="rId35"/>
    <p:sldId id="345" r:id="rId36"/>
    <p:sldId id="346" r:id="rId37"/>
    <p:sldId id="348" r:id="rId38"/>
    <p:sldId id="329" r:id="rId39"/>
    <p:sldId id="314" r:id="rId40"/>
    <p:sldId id="330" r:id="rId41"/>
    <p:sldId id="332" r:id="rId42"/>
    <p:sldId id="275" r:id="rId43"/>
    <p:sldId id="342"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F4"/>
    <a:srgbClr val="DD8071"/>
    <a:srgbClr val="FF66FF"/>
    <a:srgbClr val="DDDDD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82" autoAdjust="0"/>
    <p:restoredTop sz="94655"/>
  </p:normalViewPr>
  <p:slideViewPr>
    <p:cSldViewPr snapToGrid="0">
      <p:cViewPr varScale="1">
        <p:scale>
          <a:sx n="195" d="100"/>
          <a:sy n="195" d="100"/>
        </p:scale>
        <p:origin x="200" y="7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0a00642f0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0a00642f0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68dc01aa64_7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68dc01aa64_7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68dc01aa64_7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68dc01aa64_7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6437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68dc01aa64_7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68dc01aa64_7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5251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68dc01aa64_7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68dc01aa64_7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743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68dc01aa64_7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68dc01aa64_7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01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0a00642f02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0a00642f02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0a00642f02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0a00642f02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91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8a9ff3c3c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8a9ff3c3c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742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8a9ff3c3c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8a9ff3c3c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8a9ff3c3c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8a9ff3c3c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687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131248f13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131248f1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68dc01aa64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68dc01aa6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68dc01aa6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68dc01aa6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6690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7162c79f7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7162c79f7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2c07d802d2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2c07d802d2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5899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68dc01aa64_7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68dc01aa64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68dc01aa64_7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68dc01aa64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68dc01aa64_7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68dc01aa64_7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BA91D09-5102-C005-B70D-3A5D92373596}"/>
            </a:ext>
          </a:extLst>
        </p:cNvPr>
        <p:cNvGrpSpPr/>
        <p:nvPr/>
      </p:nvGrpSpPr>
      <p:grpSpPr>
        <a:xfrm>
          <a:off x="0" y="0"/>
          <a:ext cx="0" cy="0"/>
          <a:chOff x="0" y="0"/>
          <a:chExt cx="0" cy="0"/>
        </a:xfrm>
      </p:grpSpPr>
      <p:sp>
        <p:nvSpPr>
          <p:cNvPr id="224" name="Google Shape;224;g168dc01aa64_7_54:notes">
            <a:extLst>
              <a:ext uri="{FF2B5EF4-FFF2-40B4-BE49-F238E27FC236}">
                <a16:creationId xmlns:a16="http://schemas.microsoft.com/office/drawing/2014/main" id="{0685B0D7-9C95-C54D-E673-21CB19AE1E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68dc01aa64_7_54:notes">
            <a:extLst>
              <a:ext uri="{FF2B5EF4-FFF2-40B4-BE49-F238E27FC236}">
                <a16:creationId xmlns:a16="http://schemas.microsoft.com/office/drawing/2014/main" id="{89223730-F5FF-8298-0173-A76228A561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617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68dc01aa64_7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68dc01aa64_7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6742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65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68dc01aa6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68dc01aa6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68dc01aa6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68dc01aa6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7263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13955" y="4663217"/>
            <a:ext cx="607203"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pPr/>
              <a:t>‹#›</a:t>
            </a:fld>
            <a:endParaRPr dirty="0"/>
          </a:p>
        </p:txBody>
      </p:sp>
    </p:spTree>
    <p:extLst>
      <p:ext uri="{BB962C8B-B14F-4D97-AF65-F5344CB8AC3E}">
        <p14:creationId xmlns:p14="http://schemas.microsoft.com/office/powerpoint/2010/main" val="417616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696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37538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7305-FA1B-6EC1-F651-1169BF2C12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58CF1BC-6052-E9B3-361E-F3E46CC1D9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7322B6-2DB7-48A5-C17F-B53DA4294186}"/>
              </a:ext>
            </a:extLst>
          </p:cNvPr>
          <p:cNvSpPr>
            <a:spLocks noGrp="1"/>
          </p:cNvSpPr>
          <p:nvPr>
            <p:ph type="dt" sz="half" idx="10"/>
          </p:nvPr>
        </p:nvSpPr>
        <p:spPr/>
        <p:txBody>
          <a:bodyPr/>
          <a:lstStyle/>
          <a:p>
            <a:fld id="{ACC7BC8F-2E0C-4114-8203-C8C351423ACE}" type="datetimeFigureOut">
              <a:rPr lang="en-GB" smtClean="0"/>
              <a:t>26/05/2025</a:t>
            </a:fld>
            <a:endParaRPr lang="en-GB"/>
          </a:p>
        </p:txBody>
      </p:sp>
      <p:sp>
        <p:nvSpPr>
          <p:cNvPr id="5" name="Footer Placeholder 4">
            <a:extLst>
              <a:ext uri="{FF2B5EF4-FFF2-40B4-BE49-F238E27FC236}">
                <a16:creationId xmlns:a16="http://schemas.microsoft.com/office/drawing/2014/main" id="{591A3DA8-EC78-2C4A-D793-246A23B036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710E69-5E2D-F8B5-5EBC-98622B50B991}"/>
              </a:ext>
            </a:extLst>
          </p:cNvPr>
          <p:cNvSpPr>
            <a:spLocks noGrp="1"/>
          </p:cNvSpPr>
          <p:nvPr>
            <p:ph type="sldNum" sz="quarter" idx="12"/>
          </p:nvPr>
        </p:nvSpPr>
        <p:spPr/>
        <p:txBody>
          <a:bodyPr/>
          <a:lstStyle/>
          <a:p>
            <a:fld id="{95DB9430-99C9-44FD-BFBA-8FC59C6C40EA}" type="slidenum">
              <a:rPr lang="en-GB" smtClean="0"/>
              <a:t>‹#›</a:t>
            </a:fld>
            <a:endParaRPr lang="en-GB"/>
          </a:p>
        </p:txBody>
      </p:sp>
    </p:spTree>
    <p:extLst>
      <p:ext uri="{BB962C8B-B14F-4D97-AF65-F5344CB8AC3E}">
        <p14:creationId xmlns:p14="http://schemas.microsoft.com/office/powerpoint/2010/main" val="770162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70998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657561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51079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49064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10518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66330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6210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6564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384458" y="4663217"/>
            <a:ext cx="636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smtClean="0"/>
              <a:t>‹#›</a:t>
            </a:fld>
            <a:endParaRPr dirty="0"/>
          </a:p>
        </p:txBody>
      </p:sp>
    </p:spTree>
    <p:extLst>
      <p:ext uri="{BB962C8B-B14F-4D97-AF65-F5344CB8AC3E}">
        <p14:creationId xmlns:p14="http://schemas.microsoft.com/office/powerpoint/2010/main" val="273817427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71.svg"/></Relationships>
</file>

<file path=ppt/slides/_rels/slide1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png"/><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73.pn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18" Type="http://schemas.openxmlformats.org/officeDocument/2006/relationships/image" Target="../media/image101.sv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svg"/><Relationship Id="rId17" Type="http://schemas.openxmlformats.org/officeDocument/2006/relationships/image" Target="../media/image100.png"/><Relationship Id="rId2" Type="http://schemas.openxmlformats.org/officeDocument/2006/relationships/notesSlide" Target="../notesSlides/notesSlide13.xml"/><Relationship Id="rId16" Type="http://schemas.openxmlformats.org/officeDocument/2006/relationships/image" Target="../media/image99.svg"/><Relationship Id="rId20" Type="http://schemas.openxmlformats.org/officeDocument/2006/relationships/image" Target="../media/image103.svg"/><Relationship Id="rId1" Type="http://schemas.openxmlformats.org/officeDocument/2006/relationships/slideLayout" Target="../slideLayouts/slideLayout3.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svg"/><Relationship Id="rId19" Type="http://schemas.openxmlformats.org/officeDocument/2006/relationships/image" Target="../media/image102.pn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 Id="rId22" Type="http://schemas.openxmlformats.org/officeDocument/2006/relationships/image" Target="../media/image105.svg"/></Relationships>
</file>

<file path=ppt/slides/_rels/slide1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6.png"/><Relationship Id="rId7" Type="http://schemas.openxmlformats.org/officeDocument/2006/relationships/image" Target="../media/image110.svg"/><Relationship Id="rId12"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05.svg"/><Relationship Id="rId5" Type="http://schemas.openxmlformats.org/officeDocument/2006/relationships/image" Target="../media/image108.png"/><Relationship Id="rId10" Type="http://schemas.openxmlformats.org/officeDocument/2006/relationships/image" Target="../media/image104.png"/><Relationship Id="rId4" Type="http://schemas.openxmlformats.org/officeDocument/2006/relationships/image" Target="../media/image107.png"/><Relationship Id="rId9" Type="http://schemas.openxmlformats.org/officeDocument/2006/relationships/image" Target="../media/image103.sv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82.png"/><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14.png"/><Relationship Id="rId11" Type="http://schemas.openxmlformats.org/officeDocument/2006/relationships/image" Target="../media/image119.sv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svg"/><Relationship Id="rId9" Type="http://schemas.openxmlformats.org/officeDocument/2006/relationships/image" Target="../media/image117.svg"/></Relationships>
</file>

<file path=ppt/slides/_rels/slide19.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18.png"/><Relationship Id="rId3" Type="http://schemas.openxmlformats.org/officeDocument/2006/relationships/image" Target="../media/image121.png"/><Relationship Id="rId7" Type="http://schemas.openxmlformats.org/officeDocument/2006/relationships/image" Target="../media/image114.png"/><Relationship Id="rId12" Type="http://schemas.openxmlformats.org/officeDocument/2006/relationships/image" Target="../media/image117.svg"/><Relationship Id="rId2"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112.svg"/><Relationship Id="rId11" Type="http://schemas.openxmlformats.org/officeDocument/2006/relationships/image" Target="../media/image116.png"/><Relationship Id="rId5" Type="http://schemas.openxmlformats.org/officeDocument/2006/relationships/image" Target="../media/image111.png"/><Relationship Id="rId10" Type="http://schemas.openxmlformats.org/officeDocument/2006/relationships/image" Target="../media/image124.svg"/><Relationship Id="rId4" Type="http://schemas.openxmlformats.org/officeDocument/2006/relationships/image" Target="../media/image122.svg"/><Relationship Id="rId9" Type="http://schemas.openxmlformats.org/officeDocument/2006/relationships/image" Target="../media/image123.png"/><Relationship Id="rId14" Type="http://schemas.openxmlformats.org/officeDocument/2006/relationships/image" Target="../media/image11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svg"/><Relationship Id="rId7" Type="http://schemas.openxmlformats.org/officeDocument/2006/relationships/image" Target="../media/image130.svg"/><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s>
</file>

<file path=ppt/slides/_rels/slide21.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 Id="rId14" Type="http://schemas.openxmlformats.org/officeDocument/2006/relationships/image" Target="../media/image146.svg"/></Relationships>
</file>

<file path=ppt/slides/_rels/slide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slides/_rels/slide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24.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5.png"/><Relationship Id="rId7" Type="http://schemas.openxmlformats.org/officeDocument/2006/relationships/image" Target="../media/image157.png"/><Relationship Id="rId12" Type="http://schemas.openxmlformats.org/officeDocument/2006/relationships/image" Target="../media/image140.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26.svg"/><Relationship Id="rId11" Type="http://schemas.openxmlformats.org/officeDocument/2006/relationships/image" Target="../media/image139.png"/><Relationship Id="rId5" Type="http://schemas.openxmlformats.org/officeDocument/2006/relationships/image" Target="../media/image125.png"/><Relationship Id="rId10" Type="http://schemas.openxmlformats.org/officeDocument/2006/relationships/image" Target="../media/image160.svg"/><Relationship Id="rId4" Type="http://schemas.openxmlformats.org/officeDocument/2006/relationships/image" Target="../media/image156.svg"/><Relationship Id="rId9" Type="http://schemas.openxmlformats.org/officeDocument/2006/relationships/image" Target="../media/image159.png"/></Relationships>
</file>

<file path=ppt/slides/_rels/slide25.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61.png"/><Relationship Id="rId7" Type="http://schemas.openxmlformats.org/officeDocument/2006/relationships/image" Target="../media/image163.png"/><Relationship Id="rId12" Type="http://schemas.openxmlformats.org/officeDocument/2006/relationships/image" Target="../media/image126.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40.svg"/><Relationship Id="rId11" Type="http://schemas.openxmlformats.org/officeDocument/2006/relationships/image" Target="../media/image125.png"/><Relationship Id="rId5" Type="http://schemas.openxmlformats.org/officeDocument/2006/relationships/image" Target="../media/image139.png"/><Relationship Id="rId10" Type="http://schemas.openxmlformats.org/officeDocument/2006/relationships/image" Target="../media/image166.svg"/><Relationship Id="rId4" Type="http://schemas.openxmlformats.org/officeDocument/2006/relationships/image" Target="../media/image162.png"/><Relationship Id="rId9" Type="http://schemas.openxmlformats.org/officeDocument/2006/relationships/image" Target="../media/image165.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22.svg"/><Relationship Id="rId7" Type="http://schemas.openxmlformats.org/officeDocument/2006/relationships/image" Target="../media/image168.svg"/><Relationship Id="rId2"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167.png"/><Relationship Id="rId11" Type="http://schemas.openxmlformats.org/officeDocument/2006/relationships/image" Target="../media/image166.svg"/><Relationship Id="rId5" Type="http://schemas.openxmlformats.org/officeDocument/2006/relationships/image" Target="../media/image124.svg"/><Relationship Id="rId10" Type="http://schemas.openxmlformats.org/officeDocument/2006/relationships/image" Target="../media/image165.png"/><Relationship Id="rId4" Type="http://schemas.openxmlformats.org/officeDocument/2006/relationships/image" Target="../media/image123.png"/><Relationship Id="rId9" Type="http://schemas.openxmlformats.org/officeDocument/2006/relationships/image" Target="../media/image47.svg"/></Relationships>
</file>

<file path=ppt/slides/_rels/slide27.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70.svg"/><Relationship Id="rId7" Type="http://schemas.openxmlformats.org/officeDocument/2006/relationships/image" Target="../media/image172.svg"/><Relationship Id="rId2" Type="http://schemas.openxmlformats.org/officeDocument/2006/relationships/image" Target="../media/image169.png"/><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22.svg"/><Relationship Id="rId4" Type="http://schemas.openxmlformats.org/officeDocument/2006/relationships/image" Target="../media/image121.png"/><Relationship Id="rId9" Type="http://schemas.openxmlformats.org/officeDocument/2006/relationships/image" Target="../media/image174.svg"/></Relationships>
</file>

<file path=ppt/slides/_rels/slide28.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6.svg"/><Relationship Id="rId7" Type="http://schemas.openxmlformats.org/officeDocument/2006/relationships/image" Target="../media/image172.svg"/><Relationship Id="rId2" Type="http://schemas.openxmlformats.org/officeDocument/2006/relationships/image" Target="../media/image175.png"/><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78.svg"/><Relationship Id="rId4" Type="http://schemas.openxmlformats.org/officeDocument/2006/relationships/image" Target="../media/image177.png"/><Relationship Id="rId9" Type="http://schemas.openxmlformats.org/officeDocument/2006/relationships/image" Target="../media/image180.svg"/></Relationships>
</file>

<file path=ppt/slides/_rels/slide29.xml.rels><?xml version="1.0" encoding="UTF-8" standalone="yes"?>
<Relationships xmlns="http://schemas.openxmlformats.org/package/2006/relationships"><Relationship Id="rId8" Type="http://schemas.openxmlformats.org/officeDocument/2006/relationships/image" Target="../media/image186.svg"/><Relationship Id="rId13" Type="http://schemas.openxmlformats.org/officeDocument/2006/relationships/image" Target="../media/image191.png"/><Relationship Id="rId18" Type="http://schemas.openxmlformats.org/officeDocument/2006/relationships/image" Target="../media/image196.sv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svg"/><Relationship Id="rId17" Type="http://schemas.openxmlformats.org/officeDocument/2006/relationships/image" Target="../media/image195.png"/><Relationship Id="rId2" Type="http://schemas.openxmlformats.org/officeDocument/2006/relationships/notesSlide" Target="../notesSlides/notesSlide22.xml"/><Relationship Id="rId16" Type="http://schemas.openxmlformats.org/officeDocument/2006/relationships/image" Target="../media/image194.svg"/><Relationship Id="rId1" Type="http://schemas.openxmlformats.org/officeDocument/2006/relationships/slideLayout" Target="../slideLayouts/slideLayout3.xml"/><Relationship Id="rId6" Type="http://schemas.openxmlformats.org/officeDocument/2006/relationships/image" Target="../media/image184.sv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svg"/><Relationship Id="rId4" Type="http://schemas.openxmlformats.org/officeDocument/2006/relationships/image" Target="../media/image182.svg"/><Relationship Id="rId9" Type="http://schemas.openxmlformats.org/officeDocument/2006/relationships/image" Target="../media/image187.png"/><Relationship Id="rId14" Type="http://schemas.openxmlformats.org/officeDocument/2006/relationships/image" Target="../media/image192.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198.svg"/><Relationship Id="rId7" Type="http://schemas.openxmlformats.org/officeDocument/2006/relationships/image" Target="../media/image202.svg"/><Relationship Id="rId2" Type="http://schemas.openxmlformats.org/officeDocument/2006/relationships/image" Target="../media/image197.png"/><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svg"/><Relationship Id="rId4" Type="http://schemas.openxmlformats.org/officeDocument/2006/relationships/image" Target="../media/image199.png"/></Relationships>
</file>

<file path=ppt/slides/_rels/slide31.xml.rels><?xml version="1.0" encoding="UTF-8" standalone="yes"?>
<Relationships xmlns="http://schemas.openxmlformats.org/package/2006/relationships"><Relationship Id="rId3" Type="http://schemas.openxmlformats.org/officeDocument/2006/relationships/image" Target="../media/image203.gi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3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3.xml"/><Relationship Id="rId4" Type="http://schemas.openxmlformats.org/officeDocument/2006/relationships/image" Target="../media/image209.jpeg"/></Relationships>
</file>

<file path=ppt/slides/_rels/slide3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3.png"/><Relationship Id="rId7" Type="http://schemas.openxmlformats.org/officeDocument/2006/relationships/image" Target="../media/image21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34.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3.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35.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84.png"/><Relationship Id="rId7" Type="http://schemas.openxmlformats.org/officeDocument/2006/relationships/image" Target="../media/image177.png"/><Relationship Id="rId2"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85.svg"/></Relationships>
</file>

<file path=ppt/slides/_rels/slide36.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177.png"/><Relationship Id="rId7" Type="http://schemas.openxmlformats.org/officeDocument/2006/relationships/image" Target="../media/image226.jpeg"/><Relationship Id="rId2" Type="http://schemas.openxmlformats.org/officeDocument/2006/relationships/image" Target="../media/image223.png"/><Relationship Id="rId1" Type="http://schemas.openxmlformats.org/officeDocument/2006/relationships/slideLayout" Target="../slideLayouts/slideLayout3.xml"/><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178.svg"/></Relationships>
</file>

<file path=ppt/slides/_rels/slide37.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9.png"/><Relationship Id="rId7" Type="http://schemas.openxmlformats.org/officeDocument/2006/relationships/image" Target="../media/image231.png"/><Relationship Id="rId2" Type="http://schemas.openxmlformats.org/officeDocument/2006/relationships/image" Target="../media/image228.png"/><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233.png"/></Relationships>
</file>

<file path=ppt/slides/_rels/slide38.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svg"/><Relationship Id="rId3" Type="http://schemas.openxmlformats.org/officeDocument/2006/relationships/image" Target="../media/image235.svg"/><Relationship Id="rId7" Type="http://schemas.openxmlformats.org/officeDocument/2006/relationships/image" Target="../media/image239.svg"/><Relationship Id="rId12" Type="http://schemas.openxmlformats.org/officeDocument/2006/relationships/image" Target="../media/image244.png"/><Relationship Id="rId2" Type="http://schemas.openxmlformats.org/officeDocument/2006/relationships/image" Target="../media/image234.png"/><Relationship Id="rId1" Type="http://schemas.openxmlformats.org/officeDocument/2006/relationships/slideLayout" Target="../slideLayouts/slideLayout3.xml"/><Relationship Id="rId6" Type="http://schemas.openxmlformats.org/officeDocument/2006/relationships/image" Target="../media/image238.png"/><Relationship Id="rId11" Type="http://schemas.openxmlformats.org/officeDocument/2006/relationships/image" Target="../media/image243.svg"/><Relationship Id="rId5" Type="http://schemas.openxmlformats.org/officeDocument/2006/relationships/image" Target="../media/image237.sv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svg"/></Relationships>
</file>

<file path=ppt/slides/_rels/slide39.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7.svg"/><Relationship Id="rId3" Type="http://schemas.openxmlformats.org/officeDocument/2006/relationships/image" Target="../media/image247.svg"/><Relationship Id="rId7" Type="http://schemas.openxmlformats.org/officeDocument/2006/relationships/image" Target="../media/image251.svg"/><Relationship Id="rId12" Type="http://schemas.openxmlformats.org/officeDocument/2006/relationships/image" Target="../media/image256.png"/><Relationship Id="rId2" Type="http://schemas.openxmlformats.org/officeDocument/2006/relationships/image" Target="../media/image246.png"/><Relationship Id="rId1" Type="http://schemas.openxmlformats.org/officeDocument/2006/relationships/slideLayout" Target="../slideLayouts/slideLayout3.xml"/><Relationship Id="rId6" Type="http://schemas.openxmlformats.org/officeDocument/2006/relationships/image" Target="../media/image250.png"/><Relationship Id="rId11" Type="http://schemas.openxmlformats.org/officeDocument/2006/relationships/image" Target="../media/image255.svg"/><Relationship Id="rId5" Type="http://schemas.openxmlformats.org/officeDocument/2006/relationships/image" Target="../media/image249.svg"/><Relationship Id="rId10" Type="http://schemas.openxmlformats.org/officeDocument/2006/relationships/image" Target="../media/image254.png"/><Relationship Id="rId4" Type="http://schemas.openxmlformats.org/officeDocument/2006/relationships/image" Target="../media/image248.png"/><Relationship Id="rId9" Type="http://schemas.openxmlformats.org/officeDocument/2006/relationships/image" Target="../media/image253.sv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40.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263.png"/><Relationship Id="rId3" Type="http://schemas.openxmlformats.org/officeDocument/2006/relationships/image" Target="../media/image259.svg"/><Relationship Id="rId7" Type="http://schemas.openxmlformats.org/officeDocument/2006/relationships/image" Target="../media/image114.png"/><Relationship Id="rId12" Type="http://schemas.openxmlformats.org/officeDocument/2006/relationships/image" Target="../media/image39.svg"/><Relationship Id="rId2" Type="http://schemas.openxmlformats.org/officeDocument/2006/relationships/image" Target="../media/image258.png"/><Relationship Id="rId1" Type="http://schemas.openxmlformats.org/officeDocument/2006/relationships/slideLayout" Target="../slideLayouts/slideLayout3.xml"/><Relationship Id="rId6" Type="http://schemas.openxmlformats.org/officeDocument/2006/relationships/image" Target="../media/image112.svg"/><Relationship Id="rId11" Type="http://schemas.openxmlformats.org/officeDocument/2006/relationships/image" Target="../media/image38.png"/><Relationship Id="rId5" Type="http://schemas.openxmlformats.org/officeDocument/2006/relationships/image" Target="../media/image111.png"/><Relationship Id="rId10" Type="http://schemas.openxmlformats.org/officeDocument/2006/relationships/image" Target="../media/image262.svg"/><Relationship Id="rId4" Type="http://schemas.openxmlformats.org/officeDocument/2006/relationships/image" Target="../media/image260.png"/><Relationship Id="rId9" Type="http://schemas.openxmlformats.org/officeDocument/2006/relationships/image" Target="../media/image261.png"/><Relationship Id="rId14" Type="http://schemas.openxmlformats.org/officeDocument/2006/relationships/image" Target="../media/image264.svg"/></Relationships>
</file>

<file path=ppt/slides/_rels/slide41.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39.svg"/><Relationship Id="rId7" Type="http://schemas.openxmlformats.org/officeDocument/2006/relationships/image" Target="../media/image264.sv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263.png"/><Relationship Id="rId5" Type="http://schemas.openxmlformats.org/officeDocument/2006/relationships/image" Target="../media/image266.svg"/><Relationship Id="rId4" Type="http://schemas.openxmlformats.org/officeDocument/2006/relationships/image" Target="../media/image265.png"/><Relationship Id="rId9" Type="http://schemas.openxmlformats.org/officeDocument/2006/relationships/image" Target="../media/image268.svg"/></Relationships>
</file>

<file path=ppt/slides/_rels/slide42.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43.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4.png"/><Relationship Id="rId7" Type="http://schemas.openxmlformats.org/officeDocument/2006/relationships/image" Target="../media/image232.png"/><Relationship Id="rId2" Type="http://schemas.openxmlformats.org/officeDocument/2006/relationships/image" Target="../media/image273.png"/><Relationship Id="rId1" Type="http://schemas.openxmlformats.org/officeDocument/2006/relationships/slideLayout" Target="../slideLayouts/slideLayout12.xml"/><Relationship Id="rId6" Type="http://schemas.openxmlformats.org/officeDocument/2006/relationships/image" Target="../media/image276.png"/><Relationship Id="rId5" Type="http://schemas.openxmlformats.org/officeDocument/2006/relationships/image" Target="../media/image275.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4.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4.sv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16EF8-6910-FD4A-442F-FC40109EA176}"/>
              </a:ext>
            </a:extLst>
          </p:cNvPr>
          <p:cNvSpPr>
            <a:spLocks noGrp="1"/>
          </p:cNvSpPr>
          <p:nvPr>
            <p:ph type="ctrTitle"/>
          </p:nvPr>
        </p:nvSpPr>
        <p:spPr>
          <a:xfrm>
            <a:off x="215913" y="519150"/>
            <a:ext cx="8520600" cy="2052600"/>
          </a:xfrm>
        </p:spPr>
        <p:txBody>
          <a:bodyPr>
            <a:normAutofit fontScale="90000"/>
          </a:bodyPr>
          <a:lstStyle/>
          <a:p>
            <a:r>
              <a:rPr lang="en-US" b="1" dirty="0"/>
              <a:t>How can we model the population dynamics of quantitative traits?</a:t>
            </a:r>
            <a:endParaRPr lang="en-GB" b="1" dirty="0"/>
          </a:p>
        </p:txBody>
      </p:sp>
      <p:sp>
        <p:nvSpPr>
          <p:cNvPr id="5" name="Subtitle 4">
            <a:extLst>
              <a:ext uri="{FF2B5EF4-FFF2-40B4-BE49-F238E27FC236}">
                <a16:creationId xmlns:a16="http://schemas.microsoft.com/office/drawing/2014/main" id="{172972B0-4920-154C-A795-A7D920860D3C}"/>
              </a:ext>
            </a:extLst>
          </p:cNvPr>
          <p:cNvSpPr>
            <a:spLocks noGrp="1"/>
          </p:cNvSpPr>
          <p:nvPr>
            <p:ph type="subTitle" idx="1"/>
          </p:nvPr>
        </p:nvSpPr>
        <p:spPr>
          <a:xfrm>
            <a:off x="304800" y="2745375"/>
            <a:ext cx="8215800" cy="792600"/>
          </a:xfrm>
        </p:spPr>
        <p:txBody>
          <a:bodyPr/>
          <a:lstStyle/>
          <a:p>
            <a:r>
              <a:rPr lang="en-US" dirty="0"/>
              <a:t>Shikhara</a:t>
            </a:r>
            <a:endParaRPr lang="en-GB" dirty="0"/>
          </a:p>
        </p:txBody>
      </p:sp>
      <p:pic>
        <p:nvPicPr>
          <p:cNvPr id="2" name="Picture 1" descr="A white text on a white background&#10;&#10;Description automatically generated">
            <a:extLst>
              <a:ext uri="{FF2B5EF4-FFF2-40B4-BE49-F238E27FC236}">
                <a16:creationId xmlns:a16="http://schemas.microsoft.com/office/drawing/2014/main" id="{FA2F3C57-C708-87D7-652B-863E9AA2FBE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84319" y="4254375"/>
            <a:ext cx="2989161" cy="801402"/>
          </a:xfrm>
          <a:prstGeom prst="rect">
            <a:avLst/>
          </a:prstGeom>
        </p:spPr>
      </p:pic>
      <p:pic>
        <p:nvPicPr>
          <p:cNvPr id="3" name="Google Shape;56;p13">
            <a:extLst>
              <a:ext uri="{FF2B5EF4-FFF2-40B4-BE49-F238E27FC236}">
                <a16:creationId xmlns:a16="http://schemas.microsoft.com/office/drawing/2014/main" id="{6B83FE3E-1CDF-656F-D453-061894B79AD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600350" y="3461775"/>
            <a:ext cx="2238850" cy="1681726"/>
          </a:xfrm>
          <a:prstGeom prst="rect">
            <a:avLst/>
          </a:prstGeom>
          <a:noFill/>
          <a:ln>
            <a:noFill/>
          </a:ln>
        </p:spPr>
      </p:pic>
      <p:pic>
        <p:nvPicPr>
          <p:cNvPr id="6" name="Google Shape;57;p13">
            <a:extLst>
              <a:ext uri="{FF2B5EF4-FFF2-40B4-BE49-F238E27FC236}">
                <a16:creationId xmlns:a16="http://schemas.microsoft.com/office/drawing/2014/main" id="{3A3BB2EE-81D2-FB62-0648-CC082992DCE2}"/>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04804" y="3537975"/>
            <a:ext cx="1671035" cy="1605525"/>
          </a:xfrm>
          <a:prstGeom prst="rect">
            <a:avLst/>
          </a:prstGeom>
          <a:noFill/>
          <a:ln>
            <a:noFill/>
          </a:ln>
        </p:spPr>
      </p:pic>
      <p:pic>
        <p:nvPicPr>
          <p:cNvPr id="7" name="Picture 6">
            <a:extLst>
              <a:ext uri="{FF2B5EF4-FFF2-40B4-BE49-F238E27FC236}">
                <a16:creationId xmlns:a16="http://schemas.microsoft.com/office/drawing/2014/main" id="{F33A6B6B-AF59-84B8-EAB2-B706CD0AB8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5760" y="3461775"/>
            <a:ext cx="996584" cy="996584"/>
          </a:xfrm>
          <a:prstGeom prst="rect">
            <a:avLst/>
          </a:prstGeom>
        </p:spPr>
      </p:pic>
    </p:spTree>
    <p:extLst>
      <p:ext uri="{BB962C8B-B14F-4D97-AF65-F5344CB8AC3E}">
        <p14:creationId xmlns:p14="http://schemas.microsoft.com/office/powerpoint/2010/main" val="3949600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5"/>
          <p:cNvPicPr preferRelativeResize="0"/>
          <p:nvPr/>
        </p:nvPicPr>
        <p:blipFill rotWithShape="1">
          <a:blip r:embed="rId3" cstate="screen">
            <a:alphaModFix/>
            <a:extLst>
              <a:ext uri="{28A0092B-C50C-407E-A947-70E740481C1C}">
                <a14:useLocalDpi xmlns:a14="http://schemas.microsoft.com/office/drawing/2010/main"/>
              </a:ext>
            </a:extLst>
          </a:blip>
          <a:srcRect t="-2"/>
          <a:stretch/>
        </p:blipFill>
        <p:spPr>
          <a:xfrm>
            <a:off x="261936" y="1108432"/>
            <a:ext cx="3923486" cy="3607702"/>
          </a:xfrm>
          <a:prstGeom prst="rect">
            <a:avLst/>
          </a:prstGeom>
          <a:noFill/>
          <a:ln>
            <a:noFill/>
          </a:ln>
        </p:spPr>
      </p:pic>
      <p:sp>
        <p:nvSpPr>
          <p:cNvPr id="287" name="Google Shape;287;p35"/>
          <p:cNvSpPr txBox="1">
            <a:spLocks noGrp="1"/>
          </p:cNvSpPr>
          <p:nvPr>
            <p:ph type="title"/>
          </p:nvPr>
        </p:nvSpPr>
        <p:spPr>
          <a:xfrm>
            <a:off x="311700" y="80350"/>
            <a:ext cx="8194800" cy="663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‘Dirac mass’ is just a fancy way to say ‘indicator’</a:t>
            </a:r>
            <a:endParaRPr b="1" dirty="0"/>
          </a:p>
        </p:txBody>
      </p:sp>
      <p:sp>
        <p:nvSpPr>
          <p:cNvPr id="2" name="Rectangle 1">
            <a:extLst>
              <a:ext uri="{FF2B5EF4-FFF2-40B4-BE49-F238E27FC236}">
                <a16:creationId xmlns:a16="http://schemas.microsoft.com/office/drawing/2014/main" id="{18F164FC-FD70-ED89-C724-FA0BC022A443}"/>
              </a:ext>
            </a:extLst>
          </p:cNvPr>
          <p:cNvSpPr/>
          <p:nvPr/>
        </p:nvSpPr>
        <p:spPr>
          <a:xfrm>
            <a:off x="741187" y="670197"/>
            <a:ext cx="538952" cy="523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77E90806-D80E-D518-A705-4BA62A2264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9430" y="1134080"/>
            <a:ext cx="5198030" cy="739326"/>
          </a:xfrm>
          <a:prstGeom prst="rect">
            <a:avLst/>
          </a:prstGeom>
        </p:spPr>
      </p:pic>
      <p:sp>
        <p:nvSpPr>
          <p:cNvPr id="5" name="Oval 4">
            <a:extLst>
              <a:ext uri="{FF2B5EF4-FFF2-40B4-BE49-F238E27FC236}">
                <a16:creationId xmlns:a16="http://schemas.microsoft.com/office/drawing/2014/main" id="{04B48FD7-B951-E166-C02A-8F85C9B4B951}"/>
              </a:ext>
            </a:extLst>
          </p:cNvPr>
          <p:cNvSpPr/>
          <p:nvPr/>
        </p:nvSpPr>
        <p:spPr>
          <a:xfrm>
            <a:off x="914400" y="3836019"/>
            <a:ext cx="1189463" cy="356839"/>
          </a:xfrm>
          <a:prstGeom prst="ellipse">
            <a:avLst/>
          </a:prstGeom>
          <a:solidFill>
            <a:srgbClr val="FF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43EA5A8-2D79-2746-4901-2204BD71E899}"/>
              </a:ext>
            </a:extLst>
          </p:cNvPr>
          <p:cNvSpPr txBox="1"/>
          <p:nvPr/>
        </p:nvSpPr>
        <p:spPr>
          <a:xfrm>
            <a:off x="1094030" y="3528242"/>
            <a:ext cx="352982" cy="307777"/>
          </a:xfrm>
          <a:prstGeom prst="rect">
            <a:avLst/>
          </a:prstGeom>
          <a:noFill/>
        </p:spPr>
        <p:txBody>
          <a:bodyPr wrap="none" rtlCol="0">
            <a:spAutoFit/>
          </a:bodyPr>
          <a:lstStyle/>
          <a:p>
            <a:r>
              <a:rPr lang="en-US" i="1" dirty="0">
                <a:solidFill>
                  <a:srgbClr val="FF0000"/>
                </a:solidFill>
                <a:latin typeface="Times New Roman" panose="02020603050405020304" pitchFamily="18" charset="0"/>
                <a:cs typeface="Times New Roman" panose="02020603050405020304" pitchFamily="18" charset="0"/>
              </a:rPr>
              <a:t>A</a:t>
            </a:r>
            <a:r>
              <a:rPr lang="en-US" i="1" baseline="-25000" dirty="0">
                <a:solidFill>
                  <a:srgbClr val="FF0000"/>
                </a:solidFill>
                <a:latin typeface="Times New Roman" panose="02020603050405020304" pitchFamily="18" charset="0"/>
                <a:cs typeface="Times New Roman" panose="02020603050405020304" pitchFamily="18" charset="0"/>
              </a:rPr>
              <a:t>1</a:t>
            </a:r>
            <a:endParaRPr lang="en-GB" i="1" dirty="0">
              <a:solidFill>
                <a:srgbClr val="FF0000"/>
              </a:solidFill>
              <a:latin typeface="Times New Roman" panose="02020603050405020304" pitchFamily="18" charset="0"/>
              <a:cs typeface="Times New Roman" panose="02020603050405020304" pitchFamily="18" charset="0"/>
            </a:endParaRPr>
          </a:p>
        </p:txBody>
      </p:sp>
      <p:pic>
        <p:nvPicPr>
          <p:cNvPr id="10" name="Graphic 9">
            <a:extLst>
              <a:ext uri="{FF2B5EF4-FFF2-40B4-BE49-F238E27FC236}">
                <a16:creationId xmlns:a16="http://schemas.microsoft.com/office/drawing/2014/main" id="{01FA45D1-1810-8BEF-FE38-97C903B29E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59226" y="2568914"/>
            <a:ext cx="3359583" cy="688305"/>
          </a:xfrm>
          <a:prstGeom prst="rect">
            <a:avLst/>
          </a:prstGeom>
        </p:spPr>
      </p:pic>
      <p:sp>
        <p:nvSpPr>
          <p:cNvPr id="15" name="Rectangle 14">
            <a:extLst>
              <a:ext uri="{FF2B5EF4-FFF2-40B4-BE49-F238E27FC236}">
                <a16:creationId xmlns:a16="http://schemas.microsoft.com/office/drawing/2014/main" id="{B8A737C1-BF08-4E26-4AFD-739571644657}"/>
              </a:ext>
            </a:extLst>
          </p:cNvPr>
          <p:cNvSpPr/>
          <p:nvPr/>
        </p:nvSpPr>
        <p:spPr>
          <a:xfrm>
            <a:off x="2363895" y="4055046"/>
            <a:ext cx="188595" cy="177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D0CE2B6-8DD1-0AB1-9008-A8DCBC419145}"/>
              </a:ext>
            </a:extLst>
          </p:cNvPr>
          <p:cNvSpPr/>
          <p:nvPr/>
        </p:nvSpPr>
        <p:spPr>
          <a:xfrm>
            <a:off x="1728439" y="3836019"/>
            <a:ext cx="1189463" cy="356839"/>
          </a:xfrm>
          <a:prstGeom prst="ellipse">
            <a:avLst/>
          </a:prstGeom>
          <a:solidFill>
            <a:srgbClr val="00B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8A5DB02-A47F-35DB-7C92-034AA152AB97}"/>
              </a:ext>
            </a:extLst>
          </p:cNvPr>
          <p:cNvSpPr txBox="1"/>
          <p:nvPr/>
        </p:nvSpPr>
        <p:spPr>
          <a:xfrm>
            <a:off x="2458193" y="3539396"/>
            <a:ext cx="352982" cy="307777"/>
          </a:xfrm>
          <a:prstGeom prst="rect">
            <a:avLst/>
          </a:prstGeom>
          <a:noFill/>
        </p:spPr>
        <p:txBody>
          <a:bodyPr wrap="none" rtlCol="0">
            <a:spAutoFit/>
          </a:bodyPr>
          <a:lstStyle/>
          <a:p>
            <a:r>
              <a:rPr lang="en-US" i="1" dirty="0">
                <a:solidFill>
                  <a:srgbClr val="00B050"/>
                </a:solidFill>
                <a:latin typeface="Times New Roman" panose="02020603050405020304" pitchFamily="18" charset="0"/>
                <a:cs typeface="Times New Roman" panose="02020603050405020304" pitchFamily="18" charset="0"/>
              </a:rPr>
              <a:t>A</a:t>
            </a:r>
            <a:r>
              <a:rPr lang="en-US" i="1" baseline="-25000" dirty="0">
                <a:solidFill>
                  <a:srgbClr val="00B050"/>
                </a:solidFill>
                <a:latin typeface="Times New Roman" panose="02020603050405020304" pitchFamily="18" charset="0"/>
                <a:cs typeface="Times New Roman" panose="02020603050405020304" pitchFamily="18" charset="0"/>
              </a:rPr>
              <a:t>2</a:t>
            </a:r>
            <a:endParaRPr lang="en-GB" i="1" dirty="0">
              <a:solidFill>
                <a:srgbClr val="00B050"/>
              </a:solidFill>
              <a:latin typeface="Times New Roman" panose="02020603050405020304" pitchFamily="18" charset="0"/>
              <a:cs typeface="Times New Roman" panose="02020603050405020304" pitchFamily="18" charset="0"/>
            </a:endParaRPr>
          </a:p>
        </p:txBody>
      </p:sp>
      <p:pic>
        <p:nvPicPr>
          <p:cNvPr id="17" name="Graphic 16">
            <a:extLst>
              <a:ext uri="{FF2B5EF4-FFF2-40B4-BE49-F238E27FC236}">
                <a16:creationId xmlns:a16="http://schemas.microsoft.com/office/drawing/2014/main" id="{9B4A4BEB-0897-430E-7AC9-E383D7FEC2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4873" y="3611498"/>
            <a:ext cx="1178463" cy="688306"/>
          </a:xfrm>
          <a:prstGeom prst="rect">
            <a:avLst/>
          </a:prstGeom>
        </p:spPr>
      </p:pic>
      <p:pic>
        <p:nvPicPr>
          <p:cNvPr id="21" name="Graphic 20">
            <a:extLst>
              <a:ext uri="{FF2B5EF4-FFF2-40B4-BE49-F238E27FC236}">
                <a16:creationId xmlns:a16="http://schemas.microsoft.com/office/drawing/2014/main" id="{EB81234B-E66F-2084-499E-930E8D4A01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4873" y="3611498"/>
            <a:ext cx="1134534" cy="667373"/>
          </a:xfrm>
          <a:prstGeom prst="rect">
            <a:avLst/>
          </a:prstGeom>
        </p:spPr>
      </p:pic>
      <p:cxnSp>
        <p:nvCxnSpPr>
          <p:cNvPr id="22" name="Google Shape;400;p44">
            <a:extLst>
              <a:ext uri="{FF2B5EF4-FFF2-40B4-BE49-F238E27FC236}">
                <a16:creationId xmlns:a16="http://schemas.microsoft.com/office/drawing/2014/main" id="{9EB6DBA1-5760-33E5-765F-D4FC53CAF710}"/>
              </a:ext>
            </a:extLst>
          </p:cNvPr>
          <p:cNvCxnSpPr/>
          <p:nvPr/>
        </p:nvCxnSpPr>
        <p:spPr>
          <a:xfrm>
            <a:off x="6298481" y="1873406"/>
            <a:ext cx="0" cy="631200"/>
          </a:xfrm>
          <a:prstGeom prst="straightConnector1">
            <a:avLst/>
          </a:prstGeom>
          <a:noFill/>
          <a:ln w="9525" cap="flat" cmpd="sng">
            <a:solidFill>
              <a:schemeClr val="dk2"/>
            </a:solidFill>
            <a:prstDash val="solid"/>
            <a:round/>
            <a:headEnd type="none" w="med" len="med"/>
            <a:tailEnd type="triangle" w="med" len="med"/>
          </a:ln>
        </p:spPr>
      </p:cxnSp>
      <p:pic>
        <p:nvPicPr>
          <p:cNvPr id="24" name="Graphic 23">
            <a:extLst>
              <a:ext uri="{FF2B5EF4-FFF2-40B4-BE49-F238E27FC236}">
                <a16:creationId xmlns:a16="http://schemas.microsoft.com/office/drawing/2014/main" id="{F1391C3F-F20B-2E36-DF05-D622EA58BE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6602" y="2036118"/>
            <a:ext cx="645609" cy="179336"/>
          </a:xfrm>
          <a:prstGeom prst="rect">
            <a:avLst/>
          </a:prstGeom>
        </p:spPr>
      </p:pic>
      <p:sp>
        <p:nvSpPr>
          <p:cNvPr id="14" name="Rectangle 13">
            <a:extLst>
              <a:ext uri="{FF2B5EF4-FFF2-40B4-BE49-F238E27FC236}">
                <a16:creationId xmlns:a16="http://schemas.microsoft.com/office/drawing/2014/main" id="{62DF7EBF-F28B-5897-1367-416022CB5F1A}"/>
              </a:ext>
            </a:extLst>
          </p:cNvPr>
          <p:cNvSpPr/>
          <p:nvPr/>
        </p:nvSpPr>
        <p:spPr>
          <a:xfrm>
            <a:off x="2688165" y="2528113"/>
            <a:ext cx="188595" cy="177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625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11" grpId="1" animBg="1"/>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54B22-B2D5-79F3-7144-56BF8F8CC1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500" y="520628"/>
            <a:ext cx="7798462" cy="3362038"/>
          </a:xfrm>
          <a:prstGeom prst="rect">
            <a:avLst/>
          </a:prstGeom>
        </p:spPr>
      </p:pic>
      <p:sp>
        <p:nvSpPr>
          <p:cNvPr id="5" name="Google Shape;287;p35">
            <a:extLst>
              <a:ext uri="{FF2B5EF4-FFF2-40B4-BE49-F238E27FC236}">
                <a16:creationId xmlns:a16="http://schemas.microsoft.com/office/drawing/2014/main" id="{715D85A6-962B-A993-D144-3FA311FF822E}"/>
              </a:ext>
            </a:extLst>
          </p:cNvPr>
          <p:cNvSpPr txBox="1">
            <a:spLocks noGrp="1"/>
          </p:cNvSpPr>
          <p:nvPr>
            <p:ph type="title"/>
          </p:nvPr>
        </p:nvSpPr>
        <p:spPr>
          <a:xfrm>
            <a:off x="311700" y="80350"/>
            <a:ext cx="8194800" cy="66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Populations as sums of Dirac masses</a:t>
            </a:r>
            <a:endParaRPr b="1" dirty="0"/>
          </a:p>
        </p:txBody>
      </p:sp>
      <p:pic>
        <p:nvPicPr>
          <p:cNvPr id="7" name="Graphic 6">
            <a:extLst>
              <a:ext uri="{FF2B5EF4-FFF2-40B4-BE49-F238E27FC236}">
                <a16:creationId xmlns:a16="http://schemas.microsoft.com/office/drawing/2014/main" id="{328DED68-C95B-D1FD-5657-CEEE5795AE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3878298"/>
            <a:ext cx="2990456" cy="462082"/>
          </a:xfrm>
          <a:prstGeom prst="rect">
            <a:avLst/>
          </a:prstGeom>
        </p:spPr>
      </p:pic>
      <p:pic>
        <p:nvPicPr>
          <p:cNvPr id="9" name="Graphic 8">
            <a:extLst>
              <a:ext uri="{FF2B5EF4-FFF2-40B4-BE49-F238E27FC236}">
                <a16:creationId xmlns:a16="http://schemas.microsoft.com/office/drawing/2014/main" id="{49784421-8E48-454C-F442-04E66B93BC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8080" y="4529948"/>
            <a:ext cx="2630450" cy="425514"/>
          </a:xfrm>
          <a:prstGeom prst="rect">
            <a:avLst/>
          </a:prstGeom>
        </p:spPr>
      </p:pic>
      <p:pic>
        <p:nvPicPr>
          <p:cNvPr id="11" name="Graphic 10">
            <a:extLst>
              <a:ext uri="{FF2B5EF4-FFF2-40B4-BE49-F238E27FC236}">
                <a16:creationId xmlns:a16="http://schemas.microsoft.com/office/drawing/2014/main" id="{57E3CB99-D2DD-A732-3E5E-9E291A4EC4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649" y="3949849"/>
            <a:ext cx="2630449" cy="761995"/>
          </a:xfrm>
          <a:prstGeom prst="rect">
            <a:avLst/>
          </a:prstGeom>
        </p:spPr>
      </p:pic>
      <p:pic>
        <p:nvPicPr>
          <p:cNvPr id="13" name="Graphic 12">
            <a:extLst>
              <a:ext uri="{FF2B5EF4-FFF2-40B4-BE49-F238E27FC236}">
                <a16:creationId xmlns:a16="http://schemas.microsoft.com/office/drawing/2014/main" id="{F13007FA-EBC5-EDD0-5DBD-2FAE3B3810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6664" y="4640409"/>
            <a:ext cx="647700" cy="219075"/>
          </a:xfrm>
          <a:prstGeom prst="rect">
            <a:avLst/>
          </a:prstGeom>
        </p:spPr>
      </p:pic>
      <p:sp>
        <p:nvSpPr>
          <p:cNvPr id="12" name="Rectangle 11">
            <a:extLst>
              <a:ext uri="{FF2B5EF4-FFF2-40B4-BE49-F238E27FC236}">
                <a16:creationId xmlns:a16="http://schemas.microsoft.com/office/drawing/2014/main" id="{9B4C745B-CDC8-FA60-8811-B687A4747CD4}"/>
              </a:ext>
            </a:extLst>
          </p:cNvPr>
          <p:cNvSpPr/>
          <p:nvPr/>
        </p:nvSpPr>
        <p:spPr>
          <a:xfrm>
            <a:off x="3531220" y="646771"/>
            <a:ext cx="5099824" cy="3041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560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84550" y="79938"/>
            <a:ext cx="90594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b="1" dirty="0"/>
              <a:t>Population dynamics as a ‘function’-valued stochastic process</a:t>
            </a:r>
            <a:endParaRPr sz="2320" b="1" dirty="0"/>
          </a:p>
        </p:txBody>
      </p:sp>
      <p:pic>
        <p:nvPicPr>
          <p:cNvPr id="2" name="Picture 1">
            <a:extLst>
              <a:ext uri="{FF2B5EF4-FFF2-40B4-BE49-F238E27FC236}">
                <a16:creationId xmlns:a16="http://schemas.microsoft.com/office/drawing/2014/main" id="{5BA1A04F-8F9B-5AC7-A42B-59285D8B41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69878"/>
            <a:ext cx="4048835" cy="3456829"/>
          </a:xfrm>
          <a:prstGeom prst="rect">
            <a:avLst/>
          </a:prstGeom>
        </p:spPr>
      </p:pic>
      <p:pic>
        <p:nvPicPr>
          <p:cNvPr id="6" name="Graphic 5">
            <a:extLst>
              <a:ext uri="{FF2B5EF4-FFF2-40B4-BE49-F238E27FC236}">
                <a16:creationId xmlns:a16="http://schemas.microsoft.com/office/drawing/2014/main" id="{CD99B6C4-252A-4714-1DC0-2E4597074C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17560" y="3441816"/>
            <a:ext cx="5028924" cy="732263"/>
          </a:xfrm>
          <a:prstGeom prst="rect">
            <a:avLst/>
          </a:prstGeom>
        </p:spPr>
      </p:pic>
      <p:pic>
        <p:nvPicPr>
          <p:cNvPr id="8" name="Graphic 7">
            <a:extLst>
              <a:ext uri="{FF2B5EF4-FFF2-40B4-BE49-F238E27FC236}">
                <a16:creationId xmlns:a16="http://schemas.microsoft.com/office/drawing/2014/main" id="{20D09C45-953F-214F-C7CE-FB0F055783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6185" y="1827823"/>
            <a:ext cx="4205843" cy="264935"/>
          </a:xfrm>
          <a:prstGeom prst="rect">
            <a:avLst/>
          </a:prstGeom>
        </p:spPr>
      </p:pic>
      <p:pic>
        <p:nvPicPr>
          <p:cNvPr id="10" name="Graphic 9">
            <a:extLst>
              <a:ext uri="{FF2B5EF4-FFF2-40B4-BE49-F238E27FC236}">
                <a16:creationId xmlns:a16="http://schemas.microsoft.com/office/drawing/2014/main" id="{D9263A03-0BDB-9812-B5AD-E9BAA73222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26186" y="2298293"/>
            <a:ext cx="4205842" cy="2538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7" name="Google Shape;297;p3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48918" y="1639317"/>
            <a:ext cx="4023082" cy="355674"/>
          </a:xfrm>
          <a:prstGeom prst="rect">
            <a:avLst/>
          </a:prstGeom>
          <a:noFill/>
          <a:ln>
            <a:noFill/>
          </a:ln>
        </p:spPr>
      </p:pic>
      <p:pic>
        <p:nvPicPr>
          <p:cNvPr id="298" name="Google Shape;298;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13989" y="3392809"/>
            <a:ext cx="4054145" cy="355674"/>
          </a:xfrm>
          <a:prstGeom prst="rect">
            <a:avLst/>
          </a:prstGeom>
          <a:noFill/>
          <a:ln>
            <a:noFill/>
          </a:ln>
        </p:spPr>
      </p:pic>
      <p:pic>
        <p:nvPicPr>
          <p:cNvPr id="5" name="Graphic 4">
            <a:extLst>
              <a:ext uri="{FF2B5EF4-FFF2-40B4-BE49-F238E27FC236}">
                <a16:creationId xmlns:a16="http://schemas.microsoft.com/office/drawing/2014/main" id="{882B739A-B599-2647-3758-BFB56CCE6E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867" y="2104750"/>
            <a:ext cx="7420239" cy="732863"/>
          </a:xfrm>
          <a:prstGeom prst="rect">
            <a:avLst/>
          </a:prstGeom>
        </p:spPr>
      </p:pic>
      <p:pic>
        <p:nvPicPr>
          <p:cNvPr id="7" name="Graphic 6">
            <a:extLst>
              <a:ext uri="{FF2B5EF4-FFF2-40B4-BE49-F238E27FC236}">
                <a16:creationId xmlns:a16="http://schemas.microsoft.com/office/drawing/2014/main" id="{505BBE08-F2A0-E360-7D05-4263ACEDDA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867" y="4034808"/>
            <a:ext cx="7374434" cy="732863"/>
          </a:xfrm>
          <a:prstGeom prst="rect">
            <a:avLst/>
          </a:prstGeom>
        </p:spPr>
      </p:pic>
      <p:sp>
        <p:nvSpPr>
          <p:cNvPr id="37" name="Arrow: Bent 36">
            <a:extLst>
              <a:ext uri="{FF2B5EF4-FFF2-40B4-BE49-F238E27FC236}">
                <a16:creationId xmlns:a16="http://schemas.microsoft.com/office/drawing/2014/main" id="{4E9A41A8-1CFA-9DCE-C5B9-F332700B68AD}"/>
              </a:ext>
            </a:extLst>
          </p:cNvPr>
          <p:cNvSpPr/>
          <p:nvPr/>
        </p:nvSpPr>
        <p:spPr>
          <a:xfrm>
            <a:off x="4221632" y="1069413"/>
            <a:ext cx="587344" cy="441609"/>
          </a:xfrm>
          <a:prstGeom prst="bentArrow">
            <a:avLst>
              <a:gd name="adj1" fmla="val 0"/>
              <a:gd name="adj2" fmla="val 27588"/>
              <a:gd name="adj3" fmla="val 38804"/>
              <a:gd name="adj4" fmla="val 87500"/>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4" name="Connector: Curved 3">
            <a:extLst>
              <a:ext uri="{FF2B5EF4-FFF2-40B4-BE49-F238E27FC236}">
                <a16:creationId xmlns:a16="http://schemas.microsoft.com/office/drawing/2014/main" id="{89FB752C-AFB9-BF3F-1D3E-69CD14607B5A}"/>
              </a:ext>
            </a:extLst>
          </p:cNvPr>
          <p:cNvCxnSpPr>
            <a:cxnSpLocks/>
          </p:cNvCxnSpPr>
          <p:nvPr/>
        </p:nvCxnSpPr>
        <p:spPr>
          <a:xfrm flipV="1">
            <a:off x="4522325" y="3267711"/>
            <a:ext cx="497517" cy="302935"/>
          </a:xfrm>
          <a:prstGeom prst="curvedConnector3">
            <a:avLst>
              <a:gd name="adj1" fmla="val 50000"/>
            </a:avLst>
          </a:prstGeom>
          <a:ln w="1905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067D9361-9DE9-ECAC-B7D9-DBEC1D57C8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74033" y="3183691"/>
            <a:ext cx="2971800" cy="247650"/>
          </a:xfrm>
          <a:prstGeom prst="rect">
            <a:avLst/>
          </a:prstGeom>
        </p:spPr>
      </p:pic>
      <p:pic>
        <p:nvPicPr>
          <p:cNvPr id="22" name="Graphic 21">
            <a:extLst>
              <a:ext uri="{FF2B5EF4-FFF2-40B4-BE49-F238E27FC236}">
                <a16:creationId xmlns:a16="http://schemas.microsoft.com/office/drawing/2014/main" id="{3E8C83A0-063E-BD06-0059-05B933BCBD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46332" y="1081087"/>
            <a:ext cx="3058096" cy="262723"/>
          </a:xfrm>
          <a:prstGeom prst="rect">
            <a:avLst/>
          </a:prstGeom>
        </p:spPr>
      </p:pic>
      <p:sp>
        <p:nvSpPr>
          <p:cNvPr id="12" name="Google Shape;293;p36">
            <a:extLst>
              <a:ext uri="{FF2B5EF4-FFF2-40B4-BE49-F238E27FC236}">
                <a16:creationId xmlns:a16="http://schemas.microsoft.com/office/drawing/2014/main" id="{96005B2C-AEF5-EF4F-474F-CE7FBB543F55}"/>
              </a:ext>
            </a:extLst>
          </p:cNvPr>
          <p:cNvSpPr txBox="1">
            <a:spLocks noGrp="1"/>
          </p:cNvSpPr>
          <p:nvPr>
            <p:ph type="title"/>
          </p:nvPr>
        </p:nvSpPr>
        <p:spPr>
          <a:xfrm>
            <a:off x="84550" y="79938"/>
            <a:ext cx="90594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b="1" dirty="0"/>
              <a:t>Population dynamics as a ‘function’-valued stochastic process</a:t>
            </a:r>
            <a:endParaRPr sz="2320" b="1" dirty="0"/>
          </a:p>
        </p:txBody>
      </p:sp>
    </p:spTree>
    <p:extLst>
      <p:ext uri="{BB962C8B-B14F-4D97-AF65-F5344CB8AC3E}">
        <p14:creationId xmlns:p14="http://schemas.microsoft.com/office/powerpoint/2010/main" val="418433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8"/>
                                        </p:tgtEl>
                                        <p:attrNameLst>
                                          <p:attrName>style.visibility</p:attrName>
                                        </p:attrNameLst>
                                      </p:cBhvr>
                                      <p:to>
                                        <p:strVal val="visible"/>
                                      </p:to>
                                    </p:set>
                                    <p:animEffect transition="in" filter="fade">
                                      <p:cBhvr>
                                        <p:cTn id="25" dur="1000"/>
                                        <p:tgtEl>
                                          <p:spTgt spid="2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84550" y="117109"/>
            <a:ext cx="893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b="1" dirty="0"/>
              <a:t>Describing our stochastic process</a:t>
            </a:r>
            <a:endParaRPr sz="2320" b="1" dirty="0"/>
          </a:p>
        </p:txBody>
      </p:sp>
      <p:pic>
        <p:nvPicPr>
          <p:cNvPr id="294" name="Google Shape;294;p36"/>
          <p:cNvPicPr preferRelativeResize="0"/>
          <p:nvPr/>
        </p:nvPicPr>
        <p:blipFill rotWithShape="1">
          <a:blip r:embed="rId3" cstate="screen">
            <a:alphaModFix/>
            <a:extLst>
              <a:ext uri="{28A0092B-C50C-407E-A947-70E740481C1C}">
                <a14:useLocalDpi xmlns:a14="http://schemas.microsoft.com/office/drawing/2010/main"/>
              </a:ext>
            </a:extLst>
          </a:blip>
          <a:srcRect b="-9599"/>
          <a:stretch/>
        </p:blipFill>
        <p:spPr>
          <a:xfrm>
            <a:off x="532700" y="868225"/>
            <a:ext cx="3126561" cy="3239475"/>
          </a:xfrm>
          <a:prstGeom prst="rect">
            <a:avLst/>
          </a:prstGeom>
          <a:noFill/>
          <a:ln>
            <a:noFill/>
          </a:ln>
        </p:spPr>
      </p:pic>
      <p:pic>
        <p:nvPicPr>
          <p:cNvPr id="297" name="Google Shape;297;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311830" y="1233619"/>
            <a:ext cx="4023082" cy="355674"/>
          </a:xfrm>
          <a:prstGeom prst="rect">
            <a:avLst/>
          </a:prstGeom>
          <a:noFill/>
          <a:ln>
            <a:noFill/>
          </a:ln>
        </p:spPr>
      </p:pic>
      <p:pic>
        <p:nvPicPr>
          <p:cNvPr id="298" name="Google Shape;298;p3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311835" y="1875870"/>
            <a:ext cx="4054145" cy="355674"/>
          </a:xfrm>
          <a:prstGeom prst="rect">
            <a:avLst/>
          </a:prstGeom>
          <a:noFill/>
          <a:ln>
            <a:noFill/>
          </a:ln>
        </p:spPr>
      </p:pic>
      <p:pic>
        <p:nvPicPr>
          <p:cNvPr id="300" name="Google Shape;300;p3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855415" y="4223932"/>
            <a:ext cx="6366177" cy="478716"/>
          </a:xfrm>
          <a:prstGeom prst="rect">
            <a:avLst/>
          </a:prstGeom>
          <a:noFill/>
          <a:ln>
            <a:noFill/>
          </a:ln>
        </p:spPr>
      </p:pic>
      <p:pic>
        <p:nvPicPr>
          <p:cNvPr id="3" name="Graphic 2">
            <a:extLst>
              <a:ext uri="{FF2B5EF4-FFF2-40B4-BE49-F238E27FC236}">
                <a16:creationId xmlns:a16="http://schemas.microsoft.com/office/drawing/2014/main" id="{C4748459-7E61-E298-30B9-158D00D23E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9851" y="2862785"/>
            <a:ext cx="4636672" cy="431015"/>
          </a:xfrm>
          <a:prstGeom prst="rect">
            <a:avLst/>
          </a:prstGeom>
        </p:spPr>
      </p:pic>
    </p:spTree>
    <p:extLst>
      <p:ext uri="{BB962C8B-B14F-4D97-AF65-F5344CB8AC3E}">
        <p14:creationId xmlns:p14="http://schemas.microsoft.com/office/powerpoint/2010/main" val="44805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fade">
                                      <p:cBhvr>
                                        <p:cTn id="12" dur="1000"/>
                                        <p:tgtEl>
                                          <p:spTgt spid="2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0"/>
                                        </p:tgtEl>
                                        <p:attrNameLst>
                                          <p:attrName>style.visibility</p:attrName>
                                        </p:attrNameLst>
                                      </p:cBhvr>
                                      <p:to>
                                        <p:strVal val="visible"/>
                                      </p:to>
                                    </p:set>
                                    <p:animEffect transition="in" filter="fade">
                                      <p:cBhvr>
                                        <p:cTn id="22" dur="10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 name="TextBox 1">
            <a:extLst>
              <a:ext uri="{FF2B5EF4-FFF2-40B4-BE49-F238E27FC236}">
                <a16:creationId xmlns:a16="http://schemas.microsoft.com/office/drawing/2014/main" id="{3EEEE841-C163-1A35-4DAA-21B1F60624C9}"/>
              </a:ext>
            </a:extLst>
          </p:cNvPr>
          <p:cNvSpPr txBox="1"/>
          <p:nvPr/>
        </p:nvSpPr>
        <p:spPr>
          <a:xfrm>
            <a:off x="5828373" y="1198991"/>
            <a:ext cx="2401229" cy="400110"/>
          </a:xfrm>
          <a:prstGeom prst="rect">
            <a:avLst/>
          </a:prstGeom>
          <a:noFill/>
        </p:spPr>
        <p:txBody>
          <a:bodyPr wrap="square" rtlCol="0">
            <a:spAutoFit/>
          </a:bodyPr>
          <a:lstStyle/>
          <a:p>
            <a:r>
              <a:rPr lang="en-US" sz="2000" b="1" dirty="0"/>
              <a:t>Rate of ‘outflow’</a:t>
            </a:r>
            <a:endParaRPr lang="en-GB" sz="2000" b="1" dirty="0"/>
          </a:p>
        </p:txBody>
      </p:sp>
      <p:sp>
        <p:nvSpPr>
          <p:cNvPr id="3" name="TextBox 2">
            <a:extLst>
              <a:ext uri="{FF2B5EF4-FFF2-40B4-BE49-F238E27FC236}">
                <a16:creationId xmlns:a16="http://schemas.microsoft.com/office/drawing/2014/main" id="{40D9ED89-4CD7-9625-E889-EFB1B0FA6064}"/>
              </a:ext>
            </a:extLst>
          </p:cNvPr>
          <p:cNvSpPr txBox="1"/>
          <p:nvPr/>
        </p:nvSpPr>
        <p:spPr>
          <a:xfrm>
            <a:off x="914398" y="1198991"/>
            <a:ext cx="2401229" cy="400110"/>
          </a:xfrm>
          <a:prstGeom prst="rect">
            <a:avLst/>
          </a:prstGeom>
          <a:noFill/>
        </p:spPr>
        <p:txBody>
          <a:bodyPr wrap="square" rtlCol="0">
            <a:spAutoFit/>
          </a:bodyPr>
          <a:lstStyle/>
          <a:p>
            <a:r>
              <a:rPr lang="en-US" sz="2000" b="1" dirty="0"/>
              <a:t>Rate of ‘inflow’</a:t>
            </a:r>
            <a:endParaRPr lang="en-GB" sz="2000" b="1" dirty="0"/>
          </a:p>
        </p:txBody>
      </p:sp>
      <p:pic>
        <p:nvPicPr>
          <p:cNvPr id="7" name="Graphic 6">
            <a:extLst>
              <a:ext uri="{FF2B5EF4-FFF2-40B4-BE49-F238E27FC236}">
                <a16:creationId xmlns:a16="http://schemas.microsoft.com/office/drawing/2014/main" id="{56EEC5AD-CE54-5711-9EB2-616A5849DF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098" y="2436825"/>
            <a:ext cx="3917801" cy="269849"/>
          </a:xfrm>
          <a:prstGeom prst="rect">
            <a:avLst/>
          </a:prstGeom>
        </p:spPr>
      </p:pic>
      <p:pic>
        <p:nvPicPr>
          <p:cNvPr id="9" name="Graphic 8">
            <a:extLst>
              <a:ext uri="{FF2B5EF4-FFF2-40B4-BE49-F238E27FC236}">
                <a16:creationId xmlns:a16="http://schemas.microsoft.com/office/drawing/2014/main" id="{9340B04A-F771-08C9-8E71-068A95BAC3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7097" y="3070358"/>
            <a:ext cx="3917802" cy="261187"/>
          </a:xfrm>
          <a:prstGeom prst="rect">
            <a:avLst/>
          </a:prstGeom>
        </p:spPr>
      </p:pic>
      <p:pic>
        <p:nvPicPr>
          <p:cNvPr id="11" name="Graphic 10">
            <a:extLst>
              <a:ext uri="{FF2B5EF4-FFF2-40B4-BE49-F238E27FC236}">
                <a16:creationId xmlns:a16="http://schemas.microsoft.com/office/drawing/2014/main" id="{9AC333CF-73EA-31F6-F95E-87328632B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8105" y="3070800"/>
            <a:ext cx="3733800" cy="257175"/>
          </a:xfrm>
          <a:prstGeom prst="rect">
            <a:avLst/>
          </a:prstGeom>
        </p:spPr>
      </p:pic>
      <p:pic>
        <p:nvPicPr>
          <p:cNvPr id="13" name="Graphic 12">
            <a:extLst>
              <a:ext uri="{FF2B5EF4-FFF2-40B4-BE49-F238E27FC236}">
                <a16:creationId xmlns:a16="http://schemas.microsoft.com/office/drawing/2014/main" id="{51B0E90C-4F85-FD50-B192-C5B11E2681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8105" y="2437738"/>
            <a:ext cx="3762375" cy="247650"/>
          </a:xfrm>
          <a:prstGeom prst="rect">
            <a:avLst/>
          </a:prstGeom>
        </p:spPr>
      </p:pic>
      <p:cxnSp>
        <p:nvCxnSpPr>
          <p:cNvPr id="15" name="Straight Connector 14">
            <a:extLst>
              <a:ext uri="{FF2B5EF4-FFF2-40B4-BE49-F238E27FC236}">
                <a16:creationId xmlns:a16="http://schemas.microsoft.com/office/drawing/2014/main" id="{E33B8E28-F8FD-D90D-39A5-0CFEE64F6002}"/>
              </a:ext>
            </a:extLst>
          </p:cNvPr>
          <p:cNvCxnSpPr>
            <a:cxnSpLocks/>
          </p:cNvCxnSpPr>
          <p:nvPr/>
        </p:nvCxnSpPr>
        <p:spPr>
          <a:xfrm>
            <a:off x="4698380" y="1382748"/>
            <a:ext cx="0" cy="261682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7DD261F-7E35-73D3-2A14-3624B137C5FD}"/>
              </a:ext>
            </a:extLst>
          </p:cNvPr>
          <p:cNvCxnSpPr/>
          <p:nvPr/>
        </p:nvCxnSpPr>
        <p:spPr>
          <a:xfrm>
            <a:off x="1089660" y="2571749"/>
            <a:ext cx="9867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D6B0CBF-50E9-0429-680F-EA68704D3C08}"/>
              </a:ext>
            </a:extLst>
          </p:cNvPr>
          <p:cNvCxnSpPr/>
          <p:nvPr/>
        </p:nvCxnSpPr>
        <p:spPr>
          <a:xfrm>
            <a:off x="1089660" y="3200951"/>
            <a:ext cx="9867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FAC7523-E761-D501-7C6E-FC1DEC7744FA}"/>
              </a:ext>
            </a:extLst>
          </p:cNvPr>
          <p:cNvCxnSpPr/>
          <p:nvPr/>
        </p:nvCxnSpPr>
        <p:spPr>
          <a:xfrm>
            <a:off x="5383530" y="3200400"/>
            <a:ext cx="9867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10562DC-C9FA-1D7D-4AD7-00218D25D5EF}"/>
              </a:ext>
            </a:extLst>
          </p:cNvPr>
          <p:cNvCxnSpPr/>
          <p:nvPr/>
        </p:nvCxnSpPr>
        <p:spPr>
          <a:xfrm>
            <a:off x="5383530" y="2570400"/>
            <a:ext cx="9867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9" name="Graphic 28">
            <a:extLst>
              <a:ext uri="{FF2B5EF4-FFF2-40B4-BE49-F238E27FC236}">
                <a16:creationId xmlns:a16="http://schemas.microsoft.com/office/drawing/2014/main" id="{24A8BF39-A6FA-0A29-5CB9-69721885D9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2999" y="2960655"/>
            <a:ext cx="904212" cy="192899"/>
          </a:xfrm>
          <a:prstGeom prst="rect">
            <a:avLst/>
          </a:prstGeom>
        </p:spPr>
      </p:pic>
      <p:pic>
        <p:nvPicPr>
          <p:cNvPr id="31" name="Graphic 30">
            <a:extLst>
              <a:ext uri="{FF2B5EF4-FFF2-40B4-BE49-F238E27FC236}">
                <a16:creationId xmlns:a16="http://schemas.microsoft.com/office/drawing/2014/main" id="{FEB259E0-E69F-9369-2229-F945D13837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9386" y="2293458"/>
            <a:ext cx="887336" cy="192899"/>
          </a:xfrm>
          <a:prstGeom prst="rect">
            <a:avLst/>
          </a:prstGeom>
        </p:spPr>
      </p:pic>
      <p:pic>
        <p:nvPicPr>
          <p:cNvPr id="33" name="Graphic 32">
            <a:extLst>
              <a:ext uri="{FF2B5EF4-FFF2-40B4-BE49-F238E27FC236}">
                <a16:creationId xmlns:a16="http://schemas.microsoft.com/office/drawing/2014/main" id="{0319C131-EDA4-83BE-FF2B-05EDCF3E502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57158" y="2275200"/>
            <a:ext cx="542430" cy="220549"/>
          </a:xfrm>
          <a:prstGeom prst="rect">
            <a:avLst/>
          </a:prstGeom>
        </p:spPr>
      </p:pic>
      <p:pic>
        <p:nvPicPr>
          <p:cNvPr id="35" name="Graphic 34">
            <a:extLst>
              <a:ext uri="{FF2B5EF4-FFF2-40B4-BE49-F238E27FC236}">
                <a16:creationId xmlns:a16="http://schemas.microsoft.com/office/drawing/2014/main" id="{CA070214-F0BD-5619-EB01-8018D329391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44483" y="2959200"/>
            <a:ext cx="567780" cy="219370"/>
          </a:xfrm>
          <a:prstGeom prst="rect">
            <a:avLst/>
          </a:prstGeom>
        </p:spPr>
      </p:pic>
      <p:pic>
        <p:nvPicPr>
          <p:cNvPr id="37" name="Graphic 36">
            <a:extLst>
              <a:ext uri="{FF2B5EF4-FFF2-40B4-BE49-F238E27FC236}">
                <a16:creationId xmlns:a16="http://schemas.microsoft.com/office/drawing/2014/main" id="{341C90CC-637A-EBC3-E6AC-DA078446910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4976" y="4132510"/>
            <a:ext cx="4364497" cy="481126"/>
          </a:xfrm>
          <a:prstGeom prst="rect">
            <a:avLst/>
          </a:prstGeom>
        </p:spPr>
      </p:pic>
      <p:pic>
        <p:nvPicPr>
          <p:cNvPr id="39" name="Graphic 38">
            <a:extLst>
              <a:ext uri="{FF2B5EF4-FFF2-40B4-BE49-F238E27FC236}">
                <a16:creationId xmlns:a16="http://schemas.microsoft.com/office/drawing/2014/main" id="{1C50FBDF-2C5E-5565-1F47-5A2AE22494E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68664" y="4132510"/>
            <a:ext cx="3399339" cy="541653"/>
          </a:xfrm>
          <a:prstGeom prst="rect">
            <a:avLst/>
          </a:prstGeom>
        </p:spPr>
      </p:pic>
      <p:sp>
        <p:nvSpPr>
          <p:cNvPr id="40" name="Rectangle 39">
            <a:extLst>
              <a:ext uri="{FF2B5EF4-FFF2-40B4-BE49-F238E27FC236}">
                <a16:creationId xmlns:a16="http://schemas.microsoft.com/office/drawing/2014/main" id="{E45F32A3-5BA0-810D-189C-3D583C1DE652}"/>
              </a:ext>
            </a:extLst>
          </p:cNvPr>
          <p:cNvSpPr/>
          <p:nvPr/>
        </p:nvSpPr>
        <p:spPr>
          <a:xfrm>
            <a:off x="2337213" y="2275838"/>
            <a:ext cx="2078670" cy="11959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146B8231-3BD7-5F95-A280-B9E2C6B70618}"/>
              </a:ext>
            </a:extLst>
          </p:cNvPr>
          <p:cNvSpPr/>
          <p:nvPr/>
        </p:nvSpPr>
        <p:spPr>
          <a:xfrm>
            <a:off x="548640" y="3964545"/>
            <a:ext cx="259080" cy="709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8CB0327B-996A-4529-6218-AA176CBD6E16}"/>
              </a:ext>
            </a:extLst>
          </p:cNvPr>
          <p:cNvSpPr/>
          <p:nvPr/>
        </p:nvSpPr>
        <p:spPr>
          <a:xfrm>
            <a:off x="4244899" y="3777701"/>
            <a:ext cx="272087" cy="709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1139177E-2C9B-B04B-1BC7-4E662B2178A7}"/>
              </a:ext>
            </a:extLst>
          </p:cNvPr>
          <p:cNvSpPr/>
          <p:nvPr/>
        </p:nvSpPr>
        <p:spPr>
          <a:xfrm>
            <a:off x="124977" y="3922864"/>
            <a:ext cx="2308680" cy="709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5ED7AF32-5464-85CF-2AF2-37ACDF879ECA}"/>
              </a:ext>
            </a:extLst>
          </p:cNvPr>
          <p:cNvSpPr/>
          <p:nvPr/>
        </p:nvSpPr>
        <p:spPr>
          <a:xfrm>
            <a:off x="2433656" y="3913441"/>
            <a:ext cx="1811243" cy="709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423EF0B-5D9B-A24B-33C5-9C3C229C4FE1}"/>
              </a:ext>
            </a:extLst>
          </p:cNvPr>
          <p:cNvSpPr/>
          <p:nvPr/>
        </p:nvSpPr>
        <p:spPr>
          <a:xfrm>
            <a:off x="5368664" y="3971304"/>
            <a:ext cx="3147957" cy="709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C014671E-A397-6519-2ED4-702401CF07C4}"/>
              </a:ext>
            </a:extLst>
          </p:cNvPr>
          <p:cNvSpPr/>
          <p:nvPr/>
        </p:nvSpPr>
        <p:spPr>
          <a:xfrm>
            <a:off x="8496300" y="3971304"/>
            <a:ext cx="271703" cy="709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FB48BC4B-E424-05A5-9906-2467F4F52FEC}"/>
              </a:ext>
            </a:extLst>
          </p:cNvPr>
          <p:cNvSpPr/>
          <p:nvPr/>
        </p:nvSpPr>
        <p:spPr>
          <a:xfrm>
            <a:off x="5963905" y="3971304"/>
            <a:ext cx="272085" cy="709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EF62087D-7C76-2EC0-857A-A5634CCFA2D7}"/>
              </a:ext>
            </a:extLst>
          </p:cNvPr>
          <p:cNvSpPr/>
          <p:nvPr/>
        </p:nvSpPr>
        <p:spPr>
          <a:xfrm>
            <a:off x="7149053" y="2258054"/>
            <a:ext cx="1801426" cy="11959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oogle Shape;293;p36">
            <a:extLst>
              <a:ext uri="{FF2B5EF4-FFF2-40B4-BE49-F238E27FC236}">
                <a16:creationId xmlns:a16="http://schemas.microsoft.com/office/drawing/2014/main" id="{52A1A63F-9987-5EDD-D5B9-61C57F8C5210}"/>
              </a:ext>
            </a:extLst>
          </p:cNvPr>
          <p:cNvSpPr txBox="1">
            <a:spLocks noGrp="1"/>
          </p:cNvSpPr>
          <p:nvPr>
            <p:ph type="title"/>
          </p:nvPr>
        </p:nvSpPr>
        <p:spPr>
          <a:xfrm>
            <a:off x="84550" y="117109"/>
            <a:ext cx="893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b="1" dirty="0"/>
              <a:t>Describing our stochastic process: Counting transitions</a:t>
            </a:r>
            <a:endParaRPr sz="2320" b="1" dirty="0"/>
          </a:p>
        </p:txBody>
      </p:sp>
    </p:spTree>
    <p:extLst>
      <p:ext uri="{BB962C8B-B14F-4D97-AF65-F5344CB8AC3E}">
        <p14:creationId xmlns:p14="http://schemas.microsoft.com/office/powerpoint/2010/main" val="112035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44"/>
                                        </p:tgtEl>
                                      </p:cBhvr>
                                    </p:animEffect>
                                    <p:set>
                                      <p:cBhvr>
                                        <p:cTn id="25" dur="1" fill="hold">
                                          <p:stCondLst>
                                            <p:cond delay="499"/>
                                          </p:stCondLst>
                                        </p:cTn>
                                        <p:tgtEl>
                                          <p:spTgt spid="4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45"/>
                                        </p:tgtEl>
                                      </p:cBhvr>
                                    </p:animEffect>
                                    <p:set>
                                      <p:cBhvr>
                                        <p:cTn id="43" dur="1" fill="hold">
                                          <p:stCondLst>
                                            <p:cond delay="499"/>
                                          </p:stCondLst>
                                        </p:cTn>
                                        <p:tgtEl>
                                          <p:spTgt spid="4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40"/>
                                        </p:tgtEl>
                                      </p:cBhvr>
                                    </p:animEffect>
                                    <p:set>
                                      <p:cBhvr>
                                        <p:cTn id="48" dur="1" fill="hold">
                                          <p:stCondLst>
                                            <p:cond delay="499"/>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42"/>
                                        </p:tgtEl>
                                      </p:cBhvr>
                                    </p:animEffect>
                                    <p:set>
                                      <p:cBhvr>
                                        <p:cTn id="53" dur="1" fill="hold">
                                          <p:stCondLst>
                                            <p:cond delay="499"/>
                                          </p:stCondLst>
                                        </p:cTn>
                                        <p:tgtEl>
                                          <p:spTgt spid="4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43"/>
                                        </p:tgtEl>
                                      </p:cBhvr>
                                    </p:animEffect>
                                    <p:set>
                                      <p:cBhvr>
                                        <p:cTn id="56" dur="1" fill="hold">
                                          <p:stCondLst>
                                            <p:cond delay="499"/>
                                          </p:stCondLst>
                                        </p:cTn>
                                        <p:tgtEl>
                                          <p:spTgt spid="4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par>
                                <p:cTn id="70" presetID="10"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0" nodeType="clickEffect">
                                  <p:stCondLst>
                                    <p:cond delay="0"/>
                                  </p:stCondLst>
                                  <p:childTnLst>
                                    <p:animEffect transition="out" filter="fade">
                                      <p:cBhvr>
                                        <p:cTn id="94" dur="500"/>
                                        <p:tgtEl>
                                          <p:spTgt spid="46"/>
                                        </p:tgtEl>
                                      </p:cBhvr>
                                    </p:animEffect>
                                    <p:set>
                                      <p:cBhvr>
                                        <p:cTn id="95" dur="1" fill="hold">
                                          <p:stCondLst>
                                            <p:cond delay="499"/>
                                          </p:stCondLst>
                                        </p:cTn>
                                        <p:tgtEl>
                                          <p:spTgt spid="46"/>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0" nodeType="clickEffect">
                                  <p:stCondLst>
                                    <p:cond delay="0"/>
                                  </p:stCondLst>
                                  <p:childTnLst>
                                    <p:animEffect transition="out" filter="fade">
                                      <p:cBhvr>
                                        <p:cTn id="99" dur="500"/>
                                        <p:tgtEl>
                                          <p:spTgt spid="49"/>
                                        </p:tgtEl>
                                      </p:cBhvr>
                                    </p:animEffect>
                                    <p:set>
                                      <p:cBhvr>
                                        <p:cTn id="100" dur="1" fill="hold">
                                          <p:stCondLst>
                                            <p:cond delay="499"/>
                                          </p:stCondLst>
                                        </p:cTn>
                                        <p:tgtEl>
                                          <p:spTgt spid="4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0" nodeType="clickEffect">
                                  <p:stCondLst>
                                    <p:cond delay="0"/>
                                  </p:stCondLst>
                                  <p:childTnLst>
                                    <p:animEffect transition="out" filter="fade">
                                      <p:cBhvr>
                                        <p:cTn id="104" dur="500"/>
                                        <p:tgtEl>
                                          <p:spTgt spid="47"/>
                                        </p:tgtEl>
                                      </p:cBhvr>
                                    </p:animEffect>
                                    <p:set>
                                      <p:cBhvr>
                                        <p:cTn id="105" dur="1" fill="hold">
                                          <p:stCondLst>
                                            <p:cond delay="499"/>
                                          </p:stCondLst>
                                        </p:cTn>
                                        <p:tgtEl>
                                          <p:spTgt spid="47"/>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48"/>
                                        </p:tgtEl>
                                      </p:cBhvr>
                                    </p:animEffect>
                                    <p:set>
                                      <p:cBhvr>
                                        <p:cTn id="108"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0"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5" name="Google Shape;295;p3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128020" y="3391465"/>
            <a:ext cx="2723840" cy="285992"/>
          </a:xfrm>
          <a:prstGeom prst="rect">
            <a:avLst/>
          </a:prstGeom>
          <a:noFill/>
          <a:ln>
            <a:noFill/>
          </a:ln>
        </p:spPr>
      </p:pic>
      <p:pic>
        <p:nvPicPr>
          <p:cNvPr id="296" name="Google Shape;296;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45225" y="4220000"/>
            <a:ext cx="7381023" cy="767644"/>
          </a:xfrm>
          <a:prstGeom prst="rect">
            <a:avLst/>
          </a:prstGeom>
          <a:noFill/>
          <a:ln>
            <a:noFill/>
          </a:ln>
        </p:spPr>
      </p:pic>
      <p:pic>
        <p:nvPicPr>
          <p:cNvPr id="299" name="Google Shape;299;p3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060768" y="3427220"/>
            <a:ext cx="1772291" cy="250238"/>
          </a:xfrm>
          <a:prstGeom prst="rect">
            <a:avLst/>
          </a:prstGeom>
          <a:noFill/>
          <a:ln>
            <a:noFill/>
          </a:ln>
        </p:spPr>
      </p:pic>
      <p:pic>
        <p:nvPicPr>
          <p:cNvPr id="5" name="Graphic 4">
            <a:extLst>
              <a:ext uri="{FF2B5EF4-FFF2-40B4-BE49-F238E27FC236}">
                <a16:creationId xmlns:a16="http://schemas.microsoft.com/office/drawing/2014/main" id="{7F3654D1-9809-2E94-4B1B-BB94FB93627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13984" b="-7501"/>
          <a:stretch/>
        </p:blipFill>
        <p:spPr>
          <a:xfrm>
            <a:off x="5007444" y="1044000"/>
            <a:ext cx="2428875" cy="648000"/>
          </a:xfrm>
          <a:prstGeom prst="rect">
            <a:avLst/>
          </a:prstGeom>
        </p:spPr>
      </p:pic>
      <p:sp>
        <p:nvSpPr>
          <p:cNvPr id="7" name="Rectangle 6">
            <a:extLst>
              <a:ext uri="{FF2B5EF4-FFF2-40B4-BE49-F238E27FC236}">
                <a16:creationId xmlns:a16="http://schemas.microsoft.com/office/drawing/2014/main" id="{9D783705-0104-0D0B-38DD-071A29BB0C42}"/>
              </a:ext>
            </a:extLst>
          </p:cNvPr>
          <p:cNvSpPr/>
          <p:nvPr/>
        </p:nvSpPr>
        <p:spPr>
          <a:xfrm>
            <a:off x="721895" y="4098758"/>
            <a:ext cx="7764378" cy="96252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Google Shape;293;p36">
            <a:extLst>
              <a:ext uri="{FF2B5EF4-FFF2-40B4-BE49-F238E27FC236}">
                <a16:creationId xmlns:a16="http://schemas.microsoft.com/office/drawing/2014/main" id="{CCFE0A3C-EF17-EC1D-8652-69BD1724056C}"/>
              </a:ext>
            </a:extLst>
          </p:cNvPr>
          <p:cNvSpPr txBox="1">
            <a:spLocks/>
          </p:cNvSpPr>
          <p:nvPr/>
        </p:nvSpPr>
        <p:spPr>
          <a:xfrm>
            <a:off x="84550" y="117109"/>
            <a:ext cx="893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b="1" dirty="0"/>
              <a:t>Describing our stochastic process: A functional master </a:t>
            </a:r>
            <a:r>
              <a:rPr lang="en-GB" sz="2320" b="1" dirty="0" err="1"/>
              <a:t>eqn</a:t>
            </a:r>
            <a:endParaRPr lang="en-GB" sz="2320" b="1" dirty="0"/>
          </a:p>
        </p:txBody>
      </p:sp>
      <p:pic>
        <p:nvPicPr>
          <p:cNvPr id="2" name="Graphic 1">
            <a:extLst>
              <a:ext uri="{FF2B5EF4-FFF2-40B4-BE49-F238E27FC236}">
                <a16:creationId xmlns:a16="http://schemas.microsoft.com/office/drawing/2014/main" id="{ED65FD46-E60F-338D-A5F8-ECCC510F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976" y="4132510"/>
            <a:ext cx="4364497" cy="481126"/>
          </a:xfrm>
          <a:prstGeom prst="rect">
            <a:avLst/>
          </a:prstGeom>
        </p:spPr>
      </p:pic>
      <p:pic>
        <p:nvPicPr>
          <p:cNvPr id="3" name="Graphic 2">
            <a:extLst>
              <a:ext uri="{FF2B5EF4-FFF2-40B4-BE49-F238E27FC236}">
                <a16:creationId xmlns:a16="http://schemas.microsoft.com/office/drawing/2014/main" id="{DA9C59A0-D42C-3F34-1F6E-F5E14D6CAE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68664" y="4132510"/>
            <a:ext cx="3399339" cy="541653"/>
          </a:xfrm>
          <a:prstGeom prst="rect">
            <a:avLst/>
          </a:prstGeom>
        </p:spPr>
      </p:pic>
      <p:pic>
        <p:nvPicPr>
          <p:cNvPr id="8" name="Google Shape;294;p36">
            <a:extLst>
              <a:ext uri="{FF2B5EF4-FFF2-40B4-BE49-F238E27FC236}">
                <a16:creationId xmlns:a16="http://schemas.microsoft.com/office/drawing/2014/main" id="{96D1C3D8-C8A4-F14E-562D-EB19557659C3}"/>
              </a:ext>
            </a:extLst>
          </p:cNvPr>
          <p:cNvPicPr preferRelativeResize="0"/>
          <p:nvPr/>
        </p:nvPicPr>
        <p:blipFill rotWithShape="1">
          <a:blip r:embed="rId12" cstate="screen">
            <a:alphaModFix/>
            <a:extLst>
              <a:ext uri="{28A0092B-C50C-407E-A947-70E740481C1C}">
                <a14:useLocalDpi xmlns:a14="http://schemas.microsoft.com/office/drawing/2010/main"/>
              </a:ext>
            </a:extLst>
          </a:blip>
          <a:srcRect b="-9599"/>
          <a:stretch/>
        </p:blipFill>
        <p:spPr>
          <a:xfrm>
            <a:off x="532700" y="868225"/>
            <a:ext cx="3126561" cy="3239475"/>
          </a:xfrm>
          <a:prstGeom prst="rect">
            <a:avLst/>
          </a:prstGeom>
          <a:noFill/>
          <a:ln>
            <a:noFill/>
          </a:ln>
        </p:spPr>
      </p:pic>
    </p:spTree>
    <p:extLst>
      <p:ext uri="{BB962C8B-B14F-4D97-AF65-F5344CB8AC3E}">
        <p14:creationId xmlns:p14="http://schemas.microsoft.com/office/powerpoint/2010/main" val="49961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nodeType="clickEffect">
                                  <p:stCondLst>
                                    <p:cond delay="0"/>
                                  </p:stCondLst>
                                  <p:childTnLst>
                                    <p:animMotion origin="layout" path="M 3.05556E-6 1.11022E-16 L 0.46962 -0.43241 " pathEditMode="relative" rAng="0" ptsTypes="AA">
                                      <p:cBhvr>
                                        <p:cTn id="11" dur="2000" fill="hold"/>
                                        <p:tgtEl>
                                          <p:spTgt spid="2"/>
                                        </p:tgtEl>
                                        <p:attrNameLst>
                                          <p:attrName>ppt_x</p:attrName>
                                          <p:attrName>ppt_y</p:attrName>
                                        </p:attrNameLst>
                                      </p:cBhvr>
                                      <p:rCtr x="23472" y="-21636"/>
                                    </p:animMotion>
                                  </p:childTnLst>
                                </p:cTn>
                              </p:par>
                              <p:par>
                                <p:cTn id="12" presetID="64" presetClass="path" presetSubtype="0" accel="50000" decel="50000" fill="hold" nodeType="withEffect">
                                  <p:stCondLst>
                                    <p:cond delay="0"/>
                                  </p:stCondLst>
                                  <p:childTnLst>
                                    <p:animMotion origin="layout" path="M 3.33333E-6 -4.19753E-6 L -0.11354 -0.31821 " pathEditMode="relative" rAng="0" ptsTypes="AA">
                                      <p:cBhvr>
                                        <p:cTn id="13" dur="2000" fill="hold"/>
                                        <p:tgtEl>
                                          <p:spTgt spid="3"/>
                                        </p:tgtEl>
                                        <p:attrNameLst>
                                          <p:attrName>ppt_x</p:attrName>
                                          <p:attrName>ppt_y</p:attrName>
                                        </p:attrNameLst>
                                      </p:cBhvr>
                                      <p:rCtr x="-5677" y="-15926"/>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5"/>
                                        </p:tgtEl>
                                        <p:attrNameLst>
                                          <p:attrName>style.visibility</p:attrName>
                                        </p:attrNameLst>
                                      </p:cBhvr>
                                      <p:to>
                                        <p:strVal val="visible"/>
                                      </p:to>
                                    </p:set>
                                    <p:animEffect transition="in" filter="fade">
                                      <p:cBhvr>
                                        <p:cTn id="18" dur="1000"/>
                                        <p:tgtEl>
                                          <p:spTgt spid="295"/>
                                        </p:tgtEl>
                                      </p:cBhvr>
                                    </p:animEffect>
                                  </p:childTnLst>
                                </p:cTn>
                              </p:par>
                              <p:par>
                                <p:cTn id="19" presetID="10" presetClass="entr" presetSubtype="0" fill="hold" nodeType="withEffect">
                                  <p:stCondLst>
                                    <p:cond delay="0"/>
                                  </p:stCondLst>
                                  <p:childTnLst>
                                    <p:set>
                                      <p:cBhvr>
                                        <p:cTn id="20" dur="1" fill="hold">
                                          <p:stCondLst>
                                            <p:cond delay="0"/>
                                          </p:stCondLst>
                                        </p:cTn>
                                        <p:tgtEl>
                                          <p:spTgt spid="299"/>
                                        </p:tgtEl>
                                        <p:attrNameLst>
                                          <p:attrName>style.visibility</p:attrName>
                                        </p:attrNameLst>
                                      </p:cBhvr>
                                      <p:to>
                                        <p:strVal val="visible"/>
                                      </p:to>
                                    </p:set>
                                    <p:animEffect transition="in" filter="fade">
                                      <p:cBhvr>
                                        <p:cTn id="21" dur="1000"/>
                                        <p:tgtEl>
                                          <p:spTgt spid="29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6"/>
                                        </p:tgtEl>
                                        <p:attrNameLst>
                                          <p:attrName>style.visibility</p:attrName>
                                        </p:attrNameLst>
                                      </p:cBhvr>
                                      <p:to>
                                        <p:strVal val="visible"/>
                                      </p:to>
                                    </p:set>
                                    <p:animEffect transition="in" filter="fade">
                                      <p:cBhvr>
                                        <p:cTn id="26" dur="500"/>
                                        <p:tgtEl>
                                          <p:spTgt spid="29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9"/>
          <p:cNvSpPr txBox="1">
            <a:spLocks noGrp="1"/>
          </p:cNvSpPr>
          <p:nvPr>
            <p:ph type="title"/>
          </p:nvPr>
        </p:nvSpPr>
        <p:spPr>
          <a:xfrm>
            <a:off x="216375" y="145191"/>
            <a:ext cx="890705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dirty="0"/>
              <a:t>Idea: Approximate the population by a continuous function</a:t>
            </a:r>
            <a:br>
              <a:rPr lang="en" sz="2400" b="1" dirty="0"/>
            </a:br>
            <a:r>
              <a:rPr lang="en" sz="2400" b="1" dirty="0"/>
              <a:t>							    (“field”)  </a:t>
            </a:r>
            <a:endParaRPr sz="2400" b="1" dirty="0"/>
          </a:p>
        </p:txBody>
      </p:sp>
      <p:pic>
        <p:nvPicPr>
          <p:cNvPr id="11" name="Graphic 10">
            <a:extLst>
              <a:ext uri="{FF2B5EF4-FFF2-40B4-BE49-F238E27FC236}">
                <a16:creationId xmlns:a16="http://schemas.microsoft.com/office/drawing/2014/main" id="{388C91CF-267D-B078-F76F-E32F6D73D4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645" y="1416441"/>
            <a:ext cx="3568163" cy="2454442"/>
          </a:xfrm>
          <a:prstGeom prst="rect">
            <a:avLst/>
          </a:prstGeom>
        </p:spPr>
      </p:pic>
      <p:pic>
        <p:nvPicPr>
          <p:cNvPr id="7" name="Google Shape;294;p36">
            <a:extLst>
              <a:ext uri="{FF2B5EF4-FFF2-40B4-BE49-F238E27FC236}">
                <a16:creationId xmlns:a16="http://schemas.microsoft.com/office/drawing/2014/main" id="{22D65D02-4F09-7253-A772-E872C02FFE6A}"/>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b="-9599"/>
          <a:stretch/>
        </p:blipFill>
        <p:spPr>
          <a:xfrm>
            <a:off x="532700" y="868225"/>
            <a:ext cx="3126561" cy="3239475"/>
          </a:xfrm>
          <a:prstGeom prst="rect">
            <a:avLst/>
          </a:prstGeom>
          <a:noFill/>
          <a:ln>
            <a:noFill/>
          </a:ln>
        </p:spPr>
      </p:pic>
      <p:pic>
        <p:nvPicPr>
          <p:cNvPr id="8" name="Google Shape;296;p36">
            <a:extLst>
              <a:ext uri="{FF2B5EF4-FFF2-40B4-BE49-F238E27FC236}">
                <a16:creationId xmlns:a16="http://schemas.microsoft.com/office/drawing/2014/main" id="{163258DD-05C4-177F-533F-3ADC1E020FFB}"/>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45225" y="4220000"/>
            <a:ext cx="7381023" cy="767644"/>
          </a:xfrm>
          <a:prstGeom prst="rect">
            <a:avLst/>
          </a:prstGeom>
          <a:noFill/>
          <a:ln>
            <a:noFill/>
          </a:ln>
        </p:spPr>
      </p:pic>
      <p:sp>
        <p:nvSpPr>
          <p:cNvPr id="9" name="Rectangle 8">
            <a:extLst>
              <a:ext uri="{FF2B5EF4-FFF2-40B4-BE49-F238E27FC236}">
                <a16:creationId xmlns:a16="http://schemas.microsoft.com/office/drawing/2014/main" id="{0B8DDF84-F0D4-9879-FCF5-60D2C0165BBD}"/>
              </a:ext>
            </a:extLst>
          </p:cNvPr>
          <p:cNvSpPr/>
          <p:nvPr/>
        </p:nvSpPr>
        <p:spPr>
          <a:xfrm>
            <a:off x="721895" y="4098758"/>
            <a:ext cx="7764378" cy="96252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5A59FDD-48D1-B533-CE7F-80BD118BA135}"/>
              </a:ext>
            </a:extLst>
          </p:cNvPr>
          <p:cNvSpPr txBox="1"/>
          <p:nvPr/>
        </p:nvSpPr>
        <p:spPr>
          <a:xfrm>
            <a:off x="4381082" y="2146714"/>
            <a:ext cx="381836" cy="523220"/>
          </a:xfrm>
          <a:prstGeom prst="rect">
            <a:avLst/>
          </a:prstGeom>
          <a:noFill/>
        </p:spPr>
        <p:txBody>
          <a:bodyPr wrap="none" rtlCol="0">
            <a:spAutoFit/>
          </a:bodyPr>
          <a:lstStyle/>
          <a:p>
            <a:r>
              <a:rPr lang="en-GB" sz="2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9"/>
          <p:cNvSpPr txBox="1">
            <a:spLocks noGrp="1"/>
          </p:cNvSpPr>
          <p:nvPr>
            <p:ph type="title"/>
          </p:nvPr>
        </p:nvSpPr>
        <p:spPr>
          <a:xfrm>
            <a:off x="216375" y="152625"/>
            <a:ext cx="890705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dirty="0"/>
              <a:t>Idea: Assume system size parameter, Taylor expand</a:t>
            </a:r>
            <a:endParaRPr sz="2400" b="1" dirty="0"/>
          </a:p>
        </p:txBody>
      </p:sp>
      <p:pic>
        <p:nvPicPr>
          <p:cNvPr id="5" name="Graphic 4">
            <a:extLst>
              <a:ext uri="{FF2B5EF4-FFF2-40B4-BE49-F238E27FC236}">
                <a16:creationId xmlns:a16="http://schemas.microsoft.com/office/drawing/2014/main" id="{47F23FB4-809F-1364-257B-564830D32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404" y="2020050"/>
            <a:ext cx="4582720" cy="779295"/>
          </a:xfrm>
          <a:prstGeom prst="rect">
            <a:avLst/>
          </a:prstGeom>
        </p:spPr>
      </p:pic>
      <p:pic>
        <p:nvPicPr>
          <p:cNvPr id="6" name="Picture 6">
            <a:extLst>
              <a:ext uri="{FF2B5EF4-FFF2-40B4-BE49-F238E27FC236}">
                <a16:creationId xmlns:a16="http://schemas.microsoft.com/office/drawing/2014/main" id="{7363EF9B-AB16-17A6-549B-AC67BEC69C2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2916" y="896078"/>
            <a:ext cx="7480565" cy="62078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18EF1369-1F74-DA52-C01A-97CC5D8138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7352" y="3200400"/>
            <a:ext cx="2475140" cy="1164772"/>
          </a:xfrm>
          <a:prstGeom prst="rect">
            <a:avLst/>
          </a:prstGeom>
        </p:spPr>
      </p:pic>
      <p:pic>
        <p:nvPicPr>
          <p:cNvPr id="12" name="Graphic 11">
            <a:extLst>
              <a:ext uri="{FF2B5EF4-FFF2-40B4-BE49-F238E27FC236}">
                <a16:creationId xmlns:a16="http://schemas.microsoft.com/office/drawing/2014/main" id="{BF06928D-D878-85B4-1FD2-9DEA109AFE06}"/>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1" b="-11163"/>
          <a:stretch/>
        </p:blipFill>
        <p:spPr>
          <a:xfrm>
            <a:off x="6544928" y="2428874"/>
            <a:ext cx="1781175" cy="360000"/>
          </a:xfrm>
          <a:prstGeom prst="rect">
            <a:avLst/>
          </a:prstGeom>
        </p:spPr>
      </p:pic>
      <p:pic>
        <p:nvPicPr>
          <p:cNvPr id="14" name="Graphic 13">
            <a:extLst>
              <a:ext uri="{FF2B5EF4-FFF2-40B4-BE49-F238E27FC236}">
                <a16:creationId xmlns:a16="http://schemas.microsoft.com/office/drawing/2014/main" id="{9148940D-06E2-360D-9652-3AA07902D3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3627" y="3861505"/>
            <a:ext cx="1772476" cy="738532"/>
          </a:xfrm>
          <a:prstGeom prst="rect">
            <a:avLst/>
          </a:prstGeom>
        </p:spPr>
      </p:pic>
      <p:cxnSp>
        <p:nvCxnSpPr>
          <p:cNvPr id="15" name="Google Shape;257;p24">
            <a:extLst>
              <a:ext uri="{FF2B5EF4-FFF2-40B4-BE49-F238E27FC236}">
                <a16:creationId xmlns:a16="http://schemas.microsoft.com/office/drawing/2014/main" id="{CB5ECFC7-6B85-2626-2E15-EB42B0D58590}"/>
              </a:ext>
            </a:extLst>
          </p:cNvPr>
          <p:cNvCxnSpPr>
            <a:cxnSpLocks/>
          </p:cNvCxnSpPr>
          <p:nvPr/>
        </p:nvCxnSpPr>
        <p:spPr>
          <a:xfrm>
            <a:off x="7354345" y="2907574"/>
            <a:ext cx="0" cy="1111335"/>
          </a:xfrm>
          <a:prstGeom prst="straightConnector1">
            <a:avLst/>
          </a:prstGeom>
          <a:noFill/>
          <a:ln w="2857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05987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085B-FF9C-A0F7-2F37-AA53C748A9EE}"/>
              </a:ext>
            </a:extLst>
          </p:cNvPr>
          <p:cNvSpPr>
            <a:spLocks noGrp="1"/>
          </p:cNvSpPr>
          <p:nvPr>
            <p:ph type="title"/>
          </p:nvPr>
        </p:nvSpPr>
        <p:spPr>
          <a:xfrm>
            <a:off x="126745" y="109479"/>
            <a:ext cx="8520600" cy="572700"/>
          </a:xfrm>
        </p:spPr>
        <p:txBody>
          <a:bodyPr>
            <a:normAutofit fontScale="90000"/>
          </a:bodyPr>
          <a:lstStyle/>
          <a:p>
            <a:r>
              <a:rPr lang="en-US" b="1" dirty="0"/>
              <a:t>Rewriting the process in terms of population densities</a:t>
            </a:r>
            <a:endParaRPr lang="en-GB" b="1" dirty="0"/>
          </a:p>
        </p:txBody>
      </p:sp>
      <p:pic>
        <p:nvPicPr>
          <p:cNvPr id="5" name="Google Shape;296;p36">
            <a:extLst>
              <a:ext uri="{FF2B5EF4-FFF2-40B4-BE49-F238E27FC236}">
                <a16:creationId xmlns:a16="http://schemas.microsoft.com/office/drawing/2014/main" id="{3CDC0DEB-4667-9411-BD1A-F1C00A04DC0F}"/>
              </a:ext>
            </a:extLst>
          </p:cNvPr>
          <p:cNvPicPr preferRelativeResize="0">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631256" y="916712"/>
            <a:ext cx="8201387" cy="852964"/>
          </a:xfrm>
          <a:prstGeom prst="rect">
            <a:avLst/>
          </a:prstGeom>
          <a:noFill/>
          <a:ln>
            <a:noFill/>
          </a:ln>
        </p:spPr>
      </p:pic>
      <p:pic>
        <p:nvPicPr>
          <p:cNvPr id="6" name="Graphic 5">
            <a:extLst>
              <a:ext uri="{FF2B5EF4-FFF2-40B4-BE49-F238E27FC236}">
                <a16:creationId xmlns:a16="http://schemas.microsoft.com/office/drawing/2014/main" id="{ADAF1780-D500-D889-4096-D203910994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533" y="3996203"/>
            <a:ext cx="7381024" cy="702272"/>
          </a:xfrm>
          <a:prstGeom prst="rect">
            <a:avLst/>
          </a:prstGeom>
        </p:spPr>
      </p:pic>
      <p:cxnSp>
        <p:nvCxnSpPr>
          <p:cNvPr id="7" name="Google Shape;257;p24">
            <a:extLst>
              <a:ext uri="{FF2B5EF4-FFF2-40B4-BE49-F238E27FC236}">
                <a16:creationId xmlns:a16="http://schemas.microsoft.com/office/drawing/2014/main" id="{7956F341-C4B4-33C5-0876-79817F4A4E74}"/>
              </a:ext>
            </a:extLst>
          </p:cNvPr>
          <p:cNvCxnSpPr>
            <a:cxnSpLocks/>
          </p:cNvCxnSpPr>
          <p:nvPr/>
        </p:nvCxnSpPr>
        <p:spPr>
          <a:xfrm>
            <a:off x="4451214" y="1769676"/>
            <a:ext cx="0" cy="2050618"/>
          </a:xfrm>
          <a:prstGeom prst="straightConnector1">
            <a:avLst/>
          </a:prstGeom>
          <a:noFill/>
          <a:ln w="28575" cap="flat" cmpd="sng">
            <a:solidFill>
              <a:schemeClr val="dk2"/>
            </a:solidFill>
            <a:prstDash val="solid"/>
            <a:round/>
            <a:headEnd type="none" w="med" len="med"/>
            <a:tailEnd type="triangle" w="med" len="med"/>
          </a:ln>
        </p:spPr>
      </p:cxnSp>
      <p:pic>
        <p:nvPicPr>
          <p:cNvPr id="9" name="Graphic 8">
            <a:extLst>
              <a:ext uri="{FF2B5EF4-FFF2-40B4-BE49-F238E27FC236}">
                <a16:creationId xmlns:a16="http://schemas.microsoft.com/office/drawing/2014/main" id="{E7843F2E-64A2-3329-FC90-76E3DD48D69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01" t="-1" r="23816" b="2989"/>
          <a:stretch/>
        </p:blipFill>
        <p:spPr>
          <a:xfrm>
            <a:off x="696533" y="1881188"/>
            <a:ext cx="3175544" cy="680474"/>
          </a:xfrm>
          <a:prstGeom prst="rect">
            <a:avLst/>
          </a:prstGeom>
        </p:spPr>
      </p:pic>
      <p:pic>
        <p:nvPicPr>
          <p:cNvPr id="10" name="Graphic 9">
            <a:extLst>
              <a:ext uri="{FF2B5EF4-FFF2-40B4-BE49-F238E27FC236}">
                <a16:creationId xmlns:a16="http://schemas.microsoft.com/office/drawing/2014/main" id="{B9B9411D-8A7A-3176-A431-14BA1DD6B5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78869" y="2497872"/>
            <a:ext cx="2091551" cy="984259"/>
          </a:xfrm>
          <a:prstGeom prst="rect">
            <a:avLst/>
          </a:prstGeom>
        </p:spPr>
      </p:pic>
      <p:pic>
        <p:nvPicPr>
          <p:cNvPr id="12" name="Graphic 11">
            <a:extLst>
              <a:ext uri="{FF2B5EF4-FFF2-40B4-BE49-F238E27FC236}">
                <a16:creationId xmlns:a16="http://schemas.microsoft.com/office/drawing/2014/main" id="{BC5A6756-AE14-4590-62F5-B1949BDB79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38608" y="2453698"/>
            <a:ext cx="2290780" cy="536303"/>
          </a:xfrm>
          <a:prstGeom prst="rect">
            <a:avLst/>
          </a:prstGeom>
        </p:spPr>
      </p:pic>
      <p:pic>
        <p:nvPicPr>
          <p:cNvPr id="15" name="Graphic 14">
            <a:extLst>
              <a:ext uri="{FF2B5EF4-FFF2-40B4-BE49-F238E27FC236}">
                <a16:creationId xmlns:a16="http://schemas.microsoft.com/office/drawing/2014/main" id="{02DE3B39-3CEB-850A-530C-D47BA417131E}"/>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t="1" b="-11163"/>
          <a:stretch/>
        </p:blipFill>
        <p:spPr>
          <a:xfrm>
            <a:off x="7570323" y="2058444"/>
            <a:ext cx="1077022" cy="217681"/>
          </a:xfrm>
          <a:prstGeom prst="rect">
            <a:avLst/>
          </a:prstGeom>
        </p:spPr>
      </p:pic>
      <p:pic>
        <p:nvPicPr>
          <p:cNvPr id="16" name="Graphic 15">
            <a:extLst>
              <a:ext uri="{FF2B5EF4-FFF2-40B4-BE49-F238E27FC236}">
                <a16:creationId xmlns:a16="http://schemas.microsoft.com/office/drawing/2014/main" id="{0F9C5369-7CDA-88AB-CDBB-FAB5EA36B2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1676" y="2950026"/>
            <a:ext cx="1071762" cy="446568"/>
          </a:xfrm>
          <a:prstGeom prst="rect">
            <a:avLst/>
          </a:prstGeom>
        </p:spPr>
      </p:pic>
      <p:cxnSp>
        <p:nvCxnSpPr>
          <p:cNvPr id="17" name="Google Shape;257;p24">
            <a:extLst>
              <a:ext uri="{FF2B5EF4-FFF2-40B4-BE49-F238E27FC236}">
                <a16:creationId xmlns:a16="http://schemas.microsoft.com/office/drawing/2014/main" id="{3F048E6C-11EC-7B64-4B71-DA65480DDD24}"/>
              </a:ext>
            </a:extLst>
          </p:cNvPr>
          <p:cNvCxnSpPr>
            <a:cxnSpLocks/>
          </p:cNvCxnSpPr>
          <p:nvPr/>
        </p:nvCxnSpPr>
        <p:spPr>
          <a:xfrm>
            <a:off x="8077557" y="2316490"/>
            <a:ext cx="0" cy="610916"/>
          </a:xfrm>
          <a:prstGeom prst="straightConnector1">
            <a:avLst/>
          </a:prstGeom>
          <a:noFill/>
          <a:ln w="2857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73249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0"/>
          <p:cNvSpPr txBox="1">
            <a:spLocks noGrp="1"/>
          </p:cNvSpPr>
          <p:nvPr>
            <p:ph type="title"/>
          </p:nvPr>
        </p:nvSpPr>
        <p:spPr>
          <a:xfrm>
            <a:off x="1593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2220" b="1"/>
              <a:t>The ecological theatre imposes a need for mechanistic theory</a:t>
            </a:r>
            <a:endParaRPr sz="2220" b="1"/>
          </a:p>
          <a:p>
            <a:pPr marL="0" lvl="0" indent="0" algn="l" rtl="0">
              <a:spcBef>
                <a:spcPts val="0"/>
              </a:spcBef>
              <a:spcAft>
                <a:spcPts val="0"/>
              </a:spcAft>
              <a:buSzPts val="990"/>
              <a:buNone/>
            </a:pPr>
            <a:endParaRPr sz="2200" b="1"/>
          </a:p>
        </p:txBody>
      </p:sp>
      <p:pic>
        <p:nvPicPr>
          <p:cNvPr id="140" name="Google Shape;140;p20"/>
          <p:cNvPicPr preferRelativeResize="0"/>
          <p:nvPr/>
        </p:nvPicPr>
        <p:blipFill>
          <a:blip r:embed="rId3">
            <a:alphaModFix/>
          </a:blip>
          <a:stretch>
            <a:fillRect/>
          </a:stretch>
        </p:blipFill>
        <p:spPr>
          <a:xfrm>
            <a:off x="268725" y="779000"/>
            <a:ext cx="2757775" cy="3953150"/>
          </a:xfrm>
          <a:prstGeom prst="rect">
            <a:avLst/>
          </a:prstGeom>
          <a:noFill/>
          <a:ln>
            <a:noFill/>
          </a:ln>
        </p:spPr>
      </p:pic>
      <p:sp>
        <p:nvSpPr>
          <p:cNvPr id="141" name="Google Shape;141;p20"/>
          <p:cNvSpPr txBox="1"/>
          <p:nvPr/>
        </p:nvSpPr>
        <p:spPr>
          <a:xfrm>
            <a:off x="183334" y="4655520"/>
            <a:ext cx="2772224" cy="2044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dirty="0">
                <a:latin typeface="Times New Roman" panose="02020603050405020304" pitchFamily="18" charset="0"/>
                <a:cs typeface="Times New Roman" panose="02020603050405020304" pitchFamily="18" charset="0"/>
              </a:rPr>
              <a:t>Evelyn Hutchinson. Picture from Wikipedia</a:t>
            </a:r>
            <a:endParaRPr sz="900" dirty="0">
              <a:latin typeface="Times New Roman" panose="02020603050405020304" pitchFamily="18" charset="0"/>
              <a:cs typeface="Times New Roman" panose="02020603050405020304" pitchFamily="18" charset="0"/>
            </a:endParaRPr>
          </a:p>
        </p:txBody>
      </p:sp>
      <p:pic>
        <p:nvPicPr>
          <p:cNvPr id="142" name="Google Shape;142;p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321650" y="745251"/>
            <a:ext cx="5049451" cy="2212475"/>
          </a:xfrm>
          <a:prstGeom prst="rect">
            <a:avLst/>
          </a:prstGeom>
          <a:noFill/>
          <a:ln>
            <a:noFill/>
          </a:ln>
        </p:spPr>
      </p:pic>
      <p:grpSp>
        <p:nvGrpSpPr>
          <p:cNvPr id="143" name="Google Shape;143;p20"/>
          <p:cNvGrpSpPr/>
          <p:nvPr/>
        </p:nvGrpSpPr>
        <p:grpSpPr>
          <a:xfrm>
            <a:off x="5211113" y="3628653"/>
            <a:ext cx="989686" cy="737888"/>
            <a:chOff x="613100" y="899049"/>
            <a:chExt cx="2627949" cy="1825100"/>
          </a:xfrm>
        </p:grpSpPr>
        <p:pic>
          <p:nvPicPr>
            <p:cNvPr id="144" name="Google Shape;144;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295149" y="1345647"/>
              <a:ext cx="805806" cy="535509"/>
            </a:xfrm>
            <a:prstGeom prst="rect">
              <a:avLst/>
            </a:prstGeom>
            <a:noFill/>
            <a:ln>
              <a:noFill/>
            </a:ln>
          </p:spPr>
        </p:pic>
        <p:pic>
          <p:nvPicPr>
            <p:cNvPr id="145" name="Google Shape;145;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943394" y="899049"/>
              <a:ext cx="805806" cy="535509"/>
            </a:xfrm>
            <a:prstGeom prst="rect">
              <a:avLst/>
            </a:prstGeom>
            <a:noFill/>
            <a:ln>
              <a:noFill/>
            </a:ln>
          </p:spPr>
        </p:pic>
        <p:pic>
          <p:nvPicPr>
            <p:cNvPr id="146" name="Google Shape;146;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829073" y="1633266"/>
              <a:ext cx="805806" cy="535509"/>
            </a:xfrm>
            <a:prstGeom prst="rect">
              <a:avLst/>
            </a:prstGeom>
            <a:noFill/>
            <a:ln>
              <a:noFill/>
            </a:ln>
          </p:spPr>
        </p:pic>
        <p:pic>
          <p:nvPicPr>
            <p:cNvPr id="147" name="Google Shape;147;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457275" y="2168775"/>
              <a:ext cx="805806" cy="535509"/>
            </a:xfrm>
            <a:prstGeom prst="rect">
              <a:avLst/>
            </a:prstGeom>
            <a:noFill/>
            <a:ln>
              <a:noFill/>
            </a:ln>
          </p:spPr>
        </p:pic>
        <p:pic>
          <p:nvPicPr>
            <p:cNvPr id="148" name="Google Shape;148;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13100" y="1633266"/>
              <a:ext cx="805806" cy="535509"/>
            </a:xfrm>
            <a:prstGeom prst="rect">
              <a:avLst/>
            </a:prstGeom>
            <a:noFill/>
            <a:ln>
              <a:noFill/>
            </a:ln>
          </p:spPr>
        </p:pic>
        <p:pic>
          <p:nvPicPr>
            <p:cNvPr id="149" name="Google Shape;149;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921678" y="2188640"/>
              <a:ext cx="805806" cy="535509"/>
            </a:xfrm>
            <a:prstGeom prst="rect">
              <a:avLst/>
            </a:prstGeom>
            <a:noFill/>
            <a:ln>
              <a:noFill/>
            </a:ln>
          </p:spPr>
        </p:pic>
        <p:pic>
          <p:nvPicPr>
            <p:cNvPr id="150" name="Google Shape;150;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100956" y="2168775"/>
              <a:ext cx="805806" cy="535509"/>
            </a:xfrm>
            <a:prstGeom prst="rect">
              <a:avLst/>
            </a:prstGeom>
            <a:noFill/>
            <a:ln>
              <a:noFill/>
            </a:ln>
          </p:spPr>
        </p:pic>
        <p:pic>
          <p:nvPicPr>
            <p:cNvPr id="151" name="Google Shape;151;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435243" y="1305917"/>
              <a:ext cx="805806" cy="535509"/>
            </a:xfrm>
            <a:prstGeom prst="rect">
              <a:avLst/>
            </a:prstGeom>
            <a:noFill/>
            <a:ln>
              <a:noFill/>
            </a:ln>
          </p:spPr>
        </p:pic>
        <p:pic>
          <p:nvPicPr>
            <p:cNvPr id="152" name="Google Shape;152;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023273" y="960166"/>
              <a:ext cx="805806" cy="535509"/>
            </a:xfrm>
            <a:prstGeom prst="rect">
              <a:avLst/>
            </a:prstGeom>
            <a:noFill/>
            <a:ln>
              <a:noFill/>
            </a:ln>
          </p:spPr>
        </p:pic>
      </p:grpSp>
      <p:grpSp>
        <p:nvGrpSpPr>
          <p:cNvPr id="153" name="Google Shape;153;p20"/>
          <p:cNvGrpSpPr/>
          <p:nvPr/>
        </p:nvGrpSpPr>
        <p:grpSpPr>
          <a:xfrm>
            <a:off x="6969401" y="2990053"/>
            <a:ext cx="1797818" cy="737760"/>
            <a:chOff x="3639759" y="1272532"/>
            <a:chExt cx="4122491" cy="1647153"/>
          </a:xfrm>
        </p:grpSpPr>
        <p:grpSp>
          <p:nvGrpSpPr>
            <p:cNvPr id="154" name="Google Shape;154;p20"/>
            <p:cNvGrpSpPr/>
            <p:nvPr/>
          </p:nvGrpSpPr>
          <p:grpSpPr>
            <a:xfrm>
              <a:off x="3639759" y="1272532"/>
              <a:ext cx="2269234" cy="1647153"/>
              <a:chOff x="613100" y="899049"/>
              <a:chExt cx="2627949" cy="1825100"/>
            </a:xfrm>
          </p:grpSpPr>
          <p:pic>
            <p:nvPicPr>
              <p:cNvPr id="155" name="Google Shape;155;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295149" y="1345647"/>
                <a:ext cx="805806" cy="535509"/>
              </a:xfrm>
              <a:prstGeom prst="rect">
                <a:avLst/>
              </a:prstGeom>
              <a:noFill/>
              <a:ln>
                <a:noFill/>
              </a:ln>
            </p:spPr>
          </p:pic>
          <p:pic>
            <p:nvPicPr>
              <p:cNvPr id="156" name="Google Shape;156;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943394" y="899049"/>
                <a:ext cx="805806" cy="535509"/>
              </a:xfrm>
              <a:prstGeom prst="rect">
                <a:avLst/>
              </a:prstGeom>
              <a:noFill/>
              <a:ln>
                <a:noFill/>
              </a:ln>
            </p:spPr>
          </p:pic>
          <p:pic>
            <p:nvPicPr>
              <p:cNvPr id="157" name="Google Shape;157;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829073" y="1633266"/>
                <a:ext cx="805806" cy="535509"/>
              </a:xfrm>
              <a:prstGeom prst="rect">
                <a:avLst/>
              </a:prstGeom>
              <a:noFill/>
              <a:ln>
                <a:noFill/>
              </a:ln>
            </p:spPr>
          </p:pic>
          <p:pic>
            <p:nvPicPr>
              <p:cNvPr id="158" name="Google Shape;158;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457275" y="2168775"/>
                <a:ext cx="805806" cy="535509"/>
              </a:xfrm>
              <a:prstGeom prst="rect">
                <a:avLst/>
              </a:prstGeom>
              <a:noFill/>
              <a:ln>
                <a:noFill/>
              </a:ln>
            </p:spPr>
          </p:pic>
          <p:pic>
            <p:nvPicPr>
              <p:cNvPr id="159" name="Google Shape;159;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13100" y="1633266"/>
                <a:ext cx="805806" cy="535509"/>
              </a:xfrm>
              <a:prstGeom prst="rect">
                <a:avLst/>
              </a:prstGeom>
              <a:noFill/>
              <a:ln>
                <a:noFill/>
              </a:ln>
            </p:spPr>
          </p:pic>
          <p:pic>
            <p:nvPicPr>
              <p:cNvPr id="160" name="Google Shape;160;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921678" y="2188640"/>
                <a:ext cx="805806" cy="535509"/>
              </a:xfrm>
              <a:prstGeom prst="rect">
                <a:avLst/>
              </a:prstGeom>
              <a:noFill/>
              <a:ln>
                <a:noFill/>
              </a:ln>
            </p:spPr>
          </p:pic>
          <p:pic>
            <p:nvPicPr>
              <p:cNvPr id="161" name="Google Shape;161;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100956" y="2168775"/>
                <a:ext cx="805806" cy="535509"/>
              </a:xfrm>
              <a:prstGeom prst="rect">
                <a:avLst/>
              </a:prstGeom>
              <a:noFill/>
              <a:ln>
                <a:noFill/>
              </a:ln>
            </p:spPr>
          </p:pic>
          <p:pic>
            <p:nvPicPr>
              <p:cNvPr id="162" name="Google Shape;162;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435243" y="1305917"/>
                <a:ext cx="805806" cy="535509"/>
              </a:xfrm>
              <a:prstGeom prst="rect">
                <a:avLst/>
              </a:prstGeom>
              <a:noFill/>
              <a:ln>
                <a:noFill/>
              </a:ln>
            </p:spPr>
          </p:pic>
          <p:pic>
            <p:nvPicPr>
              <p:cNvPr id="163" name="Google Shape;163;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023273" y="960166"/>
                <a:ext cx="805806" cy="535509"/>
              </a:xfrm>
              <a:prstGeom prst="rect">
                <a:avLst/>
              </a:prstGeom>
              <a:noFill/>
              <a:ln>
                <a:noFill/>
              </a:ln>
            </p:spPr>
          </p:pic>
        </p:grpSp>
        <p:pic>
          <p:nvPicPr>
            <p:cNvPr id="164" name="Google Shape;164;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066447" y="1854489"/>
              <a:ext cx="695803" cy="483307"/>
            </a:xfrm>
            <a:prstGeom prst="rect">
              <a:avLst/>
            </a:prstGeom>
            <a:noFill/>
            <a:ln>
              <a:noFill/>
            </a:ln>
          </p:spPr>
        </p:pic>
      </p:grpSp>
      <p:grpSp>
        <p:nvGrpSpPr>
          <p:cNvPr id="165" name="Google Shape;165;p20"/>
          <p:cNvGrpSpPr/>
          <p:nvPr/>
        </p:nvGrpSpPr>
        <p:grpSpPr>
          <a:xfrm>
            <a:off x="6969385" y="4145645"/>
            <a:ext cx="1797818" cy="737760"/>
            <a:chOff x="3573961" y="3335693"/>
            <a:chExt cx="4122491" cy="1647153"/>
          </a:xfrm>
        </p:grpSpPr>
        <p:grpSp>
          <p:nvGrpSpPr>
            <p:cNvPr id="166" name="Google Shape;166;p20"/>
            <p:cNvGrpSpPr/>
            <p:nvPr/>
          </p:nvGrpSpPr>
          <p:grpSpPr>
            <a:xfrm>
              <a:off x="3573961" y="3335693"/>
              <a:ext cx="2269234" cy="1647153"/>
              <a:chOff x="613100" y="899049"/>
              <a:chExt cx="2627949" cy="1825100"/>
            </a:xfrm>
          </p:grpSpPr>
          <p:pic>
            <p:nvPicPr>
              <p:cNvPr id="167" name="Google Shape;167;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295149" y="1345647"/>
                <a:ext cx="805806" cy="535509"/>
              </a:xfrm>
              <a:prstGeom prst="rect">
                <a:avLst/>
              </a:prstGeom>
              <a:noFill/>
              <a:ln>
                <a:noFill/>
              </a:ln>
            </p:spPr>
          </p:pic>
          <p:pic>
            <p:nvPicPr>
              <p:cNvPr id="168" name="Google Shape;168;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943394" y="899049"/>
                <a:ext cx="805806" cy="535509"/>
              </a:xfrm>
              <a:prstGeom prst="rect">
                <a:avLst/>
              </a:prstGeom>
              <a:noFill/>
              <a:ln>
                <a:noFill/>
              </a:ln>
            </p:spPr>
          </p:pic>
          <p:pic>
            <p:nvPicPr>
              <p:cNvPr id="169" name="Google Shape;169;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829073" y="1633266"/>
                <a:ext cx="805806" cy="535509"/>
              </a:xfrm>
              <a:prstGeom prst="rect">
                <a:avLst/>
              </a:prstGeom>
              <a:noFill/>
              <a:ln>
                <a:noFill/>
              </a:ln>
            </p:spPr>
          </p:pic>
          <p:pic>
            <p:nvPicPr>
              <p:cNvPr id="170" name="Google Shape;170;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457275" y="2168775"/>
                <a:ext cx="805806" cy="535509"/>
              </a:xfrm>
              <a:prstGeom prst="rect">
                <a:avLst/>
              </a:prstGeom>
              <a:noFill/>
              <a:ln>
                <a:noFill/>
              </a:ln>
            </p:spPr>
          </p:pic>
          <p:pic>
            <p:nvPicPr>
              <p:cNvPr id="171" name="Google Shape;171;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13100" y="1633266"/>
                <a:ext cx="805806" cy="535509"/>
              </a:xfrm>
              <a:prstGeom prst="rect">
                <a:avLst/>
              </a:prstGeom>
              <a:noFill/>
              <a:ln>
                <a:noFill/>
              </a:ln>
            </p:spPr>
          </p:pic>
          <p:pic>
            <p:nvPicPr>
              <p:cNvPr id="172" name="Google Shape;172;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921678" y="2188640"/>
                <a:ext cx="805806" cy="535509"/>
              </a:xfrm>
              <a:prstGeom prst="rect">
                <a:avLst/>
              </a:prstGeom>
              <a:noFill/>
              <a:ln>
                <a:noFill/>
              </a:ln>
            </p:spPr>
          </p:pic>
          <p:pic>
            <p:nvPicPr>
              <p:cNvPr id="173" name="Google Shape;173;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100956" y="2168775"/>
                <a:ext cx="805806" cy="535509"/>
              </a:xfrm>
              <a:prstGeom prst="rect">
                <a:avLst/>
              </a:prstGeom>
              <a:noFill/>
              <a:ln>
                <a:noFill/>
              </a:ln>
            </p:spPr>
          </p:pic>
          <p:pic>
            <p:nvPicPr>
              <p:cNvPr id="174" name="Google Shape;174;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435243" y="1305917"/>
                <a:ext cx="805806" cy="535509"/>
              </a:xfrm>
              <a:prstGeom prst="rect">
                <a:avLst/>
              </a:prstGeom>
              <a:noFill/>
              <a:ln>
                <a:noFill/>
              </a:ln>
            </p:spPr>
          </p:pic>
          <p:pic>
            <p:nvPicPr>
              <p:cNvPr id="175" name="Google Shape;175;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023273" y="960166"/>
                <a:ext cx="805806" cy="535509"/>
              </a:xfrm>
              <a:prstGeom prst="rect">
                <a:avLst/>
              </a:prstGeom>
              <a:noFill/>
              <a:ln>
                <a:noFill/>
              </a:ln>
            </p:spPr>
          </p:pic>
        </p:grpSp>
        <p:pic>
          <p:nvPicPr>
            <p:cNvPr id="176" name="Google Shape;176;p2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000650" y="3917649"/>
              <a:ext cx="695803" cy="483307"/>
            </a:xfrm>
            <a:prstGeom prst="rect">
              <a:avLst/>
            </a:prstGeom>
            <a:noFill/>
            <a:ln>
              <a:noFill/>
            </a:ln>
          </p:spPr>
        </p:pic>
      </p:grpSp>
      <p:sp>
        <p:nvSpPr>
          <p:cNvPr id="177" name="Google Shape;177;p20"/>
          <p:cNvSpPr txBox="1"/>
          <p:nvPr/>
        </p:nvSpPr>
        <p:spPr>
          <a:xfrm>
            <a:off x="7985670" y="2990109"/>
            <a:ext cx="4011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Times New Roman"/>
                <a:ea typeface="Times New Roman"/>
                <a:cs typeface="Times New Roman"/>
                <a:sym typeface="Times New Roman"/>
              </a:rPr>
              <a:t>+</a:t>
            </a:r>
            <a:endParaRPr sz="3200">
              <a:latin typeface="Times New Roman"/>
              <a:ea typeface="Times New Roman"/>
              <a:cs typeface="Times New Roman"/>
              <a:sym typeface="Times New Roman"/>
            </a:endParaRPr>
          </a:p>
        </p:txBody>
      </p:sp>
      <p:sp>
        <p:nvSpPr>
          <p:cNvPr id="178" name="Google Shape;178;p20"/>
          <p:cNvSpPr txBox="1"/>
          <p:nvPr/>
        </p:nvSpPr>
        <p:spPr>
          <a:xfrm>
            <a:off x="8050956" y="4169896"/>
            <a:ext cx="4011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Times New Roman"/>
                <a:ea typeface="Times New Roman"/>
                <a:cs typeface="Times New Roman"/>
                <a:sym typeface="Times New Roman"/>
              </a:rPr>
              <a:t>–</a:t>
            </a:r>
            <a:endParaRPr sz="3200">
              <a:latin typeface="Times New Roman"/>
              <a:ea typeface="Times New Roman"/>
              <a:cs typeface="Times New Roman"/>
              <a:sym typeface="Times New Roman"/>
            </a:endParaRPr>
          </a:p>
        </p:txBody>
      </p:sp>
      <p:cxnSp>
        <p:nvCxnSpPr>
          <p:cNvPr id="179" name="Google Shape;179;p20"/>
          <p:cNvCxnSpPr/>
          <p:nvPr/>
        </p:nvCxnSpPr>
        <p:spPr>
          <a:xfrm rot="10800000" flipH="1">
            <a:off x="6296208" y="3440556"/>
            <a:ext cx="633900" cy="240300"/>
          </a:xfrm>
          <a:prstGeom prst="straightConnector1">
            <a:avLst/>
          </a:prstGeom>
          <a:noFill/>
          <a:ln w="38100" cap="flat" cmpd="sng">
            <a:solidFill>
              <a:schemeClr val="dk2"/>
            </a:solidFill>
            <a:prstDash val="solid"/>
            <a:round/>
            <a:headEnd type="none" w="med" len="med"/>
            <a:tailEnd type="triangle" w="med" len="med"/>
          </a:ln>
        </p:spPr>
      </p:cxnSp>
      <p:cxnSp>
        <p:nvCxnSpPr>
          <p:cNvPr id="180" name="Google Shape;180;p20"/>
          <p:cNvCxnSpPr/>
          <p:nvPr/>
        </p:nvCxnSpPr>
        <p:spPr>
          <a:xfrm>
            <a:off x="6295053" y="4261186"/>
            <a:ext cx="633900" cy="240300"/>
          </a:xfrm>
          <a:prstGeom prst="straightConnector1">
            <a:avLst/>
          </a:prstGeom>
          <a:noFill/>
          <a:ln w="38100" cap="flat" cmpd="sng">
            <a:solidFill>
              <a:schemeClr val="dk2"/>
            </a:solidFill>
            <a:prstDash val="solid"/>
            <a:round/>
            <a:headEnd type="none" w="med" len="med"/>
            <a:tailEnd type="triangle" w="med" len="med"/>
          </a:ln>
        </p:spPr>
      </p:cxnSp>
      <p:pic>
        <p:nvPicPr>
          <p:cNvPr id="181" name="Google Shape;181;p20"/>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311763" y="3194984"/>
            <a:ext cx="1614087" cy="16052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1000"/>
                                        <p:tgtEl>
                                          <p:spTgt spid="1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1000"/>
                                        <p:tgtEl>
                                          <p:spTgt spid="143"/>
                                        </p:tgtEl>
                                      </p:cBhvr>
                                    </p:animEffect>
                                  </p:childTnLst>
                                </p:cTn>
                              </p:par>
                              <p:par>
                                <p:cTn id="18" presetID="10" presetClass="entr" presetSubtype="0" fill="hold" nodeType="with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1000"/>
                                        <p:tgtEl>
                                          <p:spTgt spid="153"/>
                                        </p:tgtEl>
                                      </p:cBhvr>
                                    </p:animEffect>
                                  </p:childTnLst>
                                </p:cTn>
                              </p:par>
                              <p:par>
                                <p:cTn id="21" presetID="10"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childTnLst>
                                </p:cTn>
                              </p:par>
                              <p:par>
                                <p:cTn id="24" presetID="10" presetClass="entr" presetSubtype="0" fill="hold" nodeType="withEffect">
                                  <p:stCondLst>
                                    <p:cond delay="0"/>
                                  </p:stCondLst>
                                  <p:childTnLst>
                                    <p:set>
                                      <p:cBhvr>
                                        <p:cTn id="25" dur="1" fill="hold">
                                          <p:stCondLst>
                                            <p:cond delay="0"/>
                                          </p:stCondLst>
                                        </p:cTn>
                                        <p:tgtEl>
                                          <p:spTgt spid="177"/>
                                        </p:tgtEl>
                                        <p:attrNameLst>
                                          <p:attrName>style.visibility</p:attrName>
                                        </p:attrNameLst>
                                      </p:cBhvr>
                                      <p:to>
                                        <p:strVal val="visible"/>
                                      </p:to>
                                    </p:set>
                                    <p:animEffect transition="in" filter="fade">
                                      <p:cBhvr>
                                        <p:cTn id="26" dur="1000"/>
                                        <p:tgtEl>
                                          <p:spTgt spid="177"/>
                                        </p:tgtEl>
                                      </p:cBhvr>
                                    </p:animEffect>
                                  </p:childTnLst>
                                </p:cTn>
                              </p:par>
                              <p:par>
                                <p:cTn id="27" presetID="10" presetClass="entr" presetSubtype="0" fill="hold" nodeType="withEffect">
                                  <p:stCondLst>
                                    <p:cond delay="0"/>
                                  </p:stCondLst>
                                  <p:childTnLst>
                                    <p:set>
                                      <p:cBhvr>
                                        <p:cTn id="28" dur="1" fill="hold">
                                          <p:stCondLst>
                                            <p:cond delay="0"/>
                                          </p:stCondLst>
                                        </p:cTn>
                                        <p:tgtEl>
                                          <p:spTgt spid="178"/>
                                        </p:tgtEl>
                                        <p:attrNameLst>
                                          <p:attrName>style.visibility</p:attrName>
                                        </p:attrNameLst>
                                      </p:cBhvr>
                                      <p:to>
                                        <p:strVal val="visible"/>
                                      </p:to>
                                    </p:set>
                                    <p:animEffect transition="in" filter="fade">
                                      <p:cBhvr>
                                        <p:cTn id="29" dur="1000"/>
                                        <p:tgtEl>
                                          <p:spTgt spid="178"/>
                                        </p:tgtEl>
                                      </p:cBhvr>
                                    </p:animEffect>
                                  </p:childTnLst>
                                </p:cTn>
                              </p:par>
                              <p:par>
                                <p:cTn id="30" presetID="10" presetClass="entr" presetSubtype="0" fill="hold" nodeType="withEffect">
                                  <p:stCondLst>
                                    <p:cond delay="0"/>
                                  </p:stCondLst>
                                  <p:childTnLst>
                                    <p:set>
                                      <p:cBhvr>
                                        <p:cTn id="31" dur="1" fill="hold">
                                          <p:stCondLst>
                                            <p:cond delay="0"/>
                                          </p:stCondLst>
                                        </p:cTn>
                                        <p:tgtEl>
                                          <p:spTgt spid="179"/>
                                        </p:tgtEl>
                                        <p:attrNameLst>
                                          <p:attrName>style.visibility</p:attrName>
                                        </p:attrNameLst>
                                      </p:cBhvr>
                                      <p:to>
                                        <p:strVal val="visible"/>
                                      </p:to>
                                    </p:set>
                                    <p:animEffect transition="in" filter="fade">
                                      <p:cBhvr>
                                        <p:cTn id="32" dur="1000"/>
                                        <p:tgtEl>
                                          <p:spTgt spid="179"/>
                                        </p:tgtEl>
                                      </p:cBhvr>
                                    </p:animEffect>
                                  </p:childTnLst>
                                </p:cTn>
                              </p:par>
                              <p:par>
                                <p:cTn id="33" presetID="10" presetClass="entr" presetSubtype="0" fill="hold" nodeType="withEffect">
                                  <p:stCondLst>
                                    <p:cond delay="0"/>
                                  </p:stCondLst>
                                  <p:childTnLst>
                                    <p:set>
                                      <p:cBhvr>
                                        <p:cTn id="34" dur="1" fill="hold">
                                          <p:stCondLst>
                                            <p:cond delay="0"/>
                                          </p:stCondLst>
                                        </p:cTn>
                                        <p:tgtEl>
                                          <p:spTgt spid="180"/>
                                        </p:tgtEl>
                                        <p:attrNameLst>
                                          <p:attrName>style.visibility</p:attrName>
                                        </p:attrNameLst>
                                      </p:cBhvr>
                                      <p:to>
                                        <p:strVal val="visible"/>
                                      </p:to>
                                    </p:set>
                                    <p:animEffect transition="in" filter="fade">
                                      <p:cBhvr>
                                        <p:cTn id="35"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F0815-6136-18BD-17CB-1DB965CAC72A}"/>
              </a:ext>
            </a:extLst>
          </p:cNvPr>
          <p:cNvSpPr>
            <a:spLocks noGrp="1"/>
          </p:cNvSpPr>
          <p:nvPr>
            <p:ph type="title"/>
          </p:nvPr>
        </p:nvSpPr>
        <p:spPr>
          <a:xfrm>
            <a:off x="226208" y="238506"/>
            <a:ext cx="8520600" cy="572700"/>
          </a:xfrm>
        </p:spPr>
        <p:txBody>
          <a:bodyPr>
            <a:normAutofit fontScale="90000"/>
          </a:bodyPr>
          <a:lstStyle/>
          <a:p>
            <a:r>
              <a:rPr lang="en-US" b="1" dirty="0"/>
              <a:t>The problem: The ‘small perturbation’ is a </a:t>
            </a:r>
            <a:r>
              <a:rPr lang="en-US" b="1" i="1" dirty="0"/>
              <a:t>function</a:t>
            </a:r>
            <a:endParaRPr lang="en-GB" b="1" dirty="0"/>
          </a:p>
        </p:txBody>
      </p:sp>
      <p:pic>
        <p:nvPicPr>
          <p:cNvPr id="13" name="Graphic 12">
            <a:extLst>
              <a:ext uri="{FF2B5EF4-FFF2-40B4-BE49-F238E27FC236}">
                <a16:creationId xmlns:a16="http://schemas.microsoft.com/office/drawing/2014/main" id="{FCEE8630-4390-3007-6592-F60E78AB77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1319" y="3549257"/>
            <a:ext cx="1546281" cy="238764"/>
          </a:xfrm>
          <a:prstGeom prst="rect">
            <a:avLst/>
          </a:prstGeom>
        </p:spPr>
      </p:pic>
      <p:pic>
        <p:nvPicPr>
          <p:cNvPr id="21" name="Graphic 20">
            <a:extLst>
              <a:ext uri="{FF2B5EF4-FFF2-40B4-BE49-F238E27FC236}">
                <a16:creationId xmlns:a16="http://schemas.microsoft.com/office/drawing/2014/main" id="{A10E96FD-2F7D-D650-46CE-BC54F00FED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0779" y="4083010"/>
            <a:ext cx="2660702" cy="610464"/>
          </a:xfrm>
          <a:prstGeom prst="rect">
            <a:avLst/>
          </a:prstGeom>
        </p:spPr>
      </p:pic>
      <p:pic>
        <p:nvPicPr>
          <p:cNvPr id="12" name="Graphic 11">
            <a:extLst>
              <a:ext uri="{FF2B5EF4-FFF2-40B4-BE49-F238E27FC236}">
                <a16:creationId xmlns:a16="http://schemas.microsoft.com/office/drawing/2014/main" id="{15195147-7132-6DA2-08A4-C52AF985C7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510" y="1070282"/>
            <a:ext cx="1575090" cy="320141"/>
          </a:xfrm>
          <a:prstGeom prst="rect">
            <a:avLst/>
          </a:prstGeom>
        </p:spPr>
      </p:pic>
      <p:pic>
        <p:nvPicPr>
          <p:cNvPr id="19" name="Graphic 18">
            <a:extLst>
              <a:ext uri="{FF2B5EF4-FFF2-40B4-BE49-F238E27FC236}">
                <a16:creationId xmlns:a16="http://schemas.microsoft.com/office/drawing/2014/main" id="{5A794A76-EE9E-971C-CB3D-FEAC46672C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94993" y="1649499"/>
            <a:ext cx="5898033" cy="751240"/>
          </a:xfrm>
          <a:prstGeom prst="rect">
            <a:avLst/>
          </a:prstGeom>
        </p:spPr>
      </p:pic>
      <p:sp>
        <p:nvSpPr>
          <p:cNvPr id="20" name="Rectangle 19">
            <a:extLst>
              <a:ext uri="{FF2B5EF4-FFF2-40B4-BE49-F238E27FC236}">
                <a16:creationId xmlns:a16="http://schemas.microsoft.com/office/drawing/2014/main" id="{28C252F4-433A-2FE4-9587-E9620F5E4FB2}"/>
              </a:ext>
            </a:extLst>
          </p:cNvPr>
          <p:cNvSpPr/>
          <p:nvPr/>
        </p:nvSpPr>
        <p:spPr>
          <a:xfrm>
            <a:off x="3992137" y="1568605"/>
            <a:ext cx="4586868" cy="846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Graphic 24">
            <a:extLst>
              <a:ext uri="{FF2B5EF4-FFF2-40B4-BE49-F238E27FC236}">
                <a16:creationId xmlns:a16="http://schemas.microsoft.com/office/drawing/2014/main" id="{AA81A698-4ED6-C6EF-02C7-5BC1362A98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850" y="2709052"/>
            <a:ext cx="8339538" cy="450438"/>
          </a:xfrm>
          <a:prstGeom prst="rect">
            <a:avLst/>
          </a:prstGeom>
        </p:spPr>
      </p:pic>
    </p:spTree>
    <p:extLst>
      <p:ext uri="{BB962C8B-B14F-4D97-AF65-F5344CB8AC3E}">
        <p14:creationId xmlns:p14="http://schemas.microsoft.com/office/powerpoint/2010/main" val="32018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Interlude: How do you differentiate wrt a function? </a:t>
            </a:r>
            <a:endParaRPr b="1" dirty="0"/>
          </a:p>
        </p:txBody>
      </p:sp>
      <p:pic>
        <p:nvPicPr>
          <p:cNvPr id="3" name="Graphic 2">
            <a:extLst>
              <a:ext uri="{FF2B5EF4-FFF2-40B4-BE49-F238E27FC236}">
                <a16:creationId xmlns:a16="http://schemas.microsoft.com/office/drawing/2014/main" id="{836F1212-DE20-7259-17FB-1C222F5789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682" y="1547332"/>
            <a:ext cx="1638185" cy="338038"/>
          </a:xfrm>
          <a:prstGeom prst="rect">
            <a:avLst/>
          </a:prstGeom>
        </p:spPr>
      </p:pic>
      <p:pic>
        <p:nvPicPr>
          <p:cNvPr id="5" name="Graphic 4">
            <a:extLst>
              <a:ext uri="{FF2B5EF4-FFF2-40B4-BE49-F238E27FC236}">
                <a16:creationId xmlns:a16="http://schemas.microsoft.com/office/drawing/2014/main" id="{81F4E243-A89F-22D9-579A-701BA96C088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6870"/>
          <a:stretch/>
        </p:blipFill>
        <p:spPr>
          <a:xfrm>
            <a:off x="2946244" y="1359286"/>
            <a:ext cx="3430582" cy="684000"/>
          </a:xfrm>
          <a:prstGeom prst="rect">
            <a:avLst/>
          </a:prstGeom>
        </p:spPr>
      </p:pic>
      <p:pic>
        <p:nvPicPr>
          <p:cNvPr id="7" name="Graphic 6">
            <a:extLst>
              <a:ext uri="{FF2B5EF4-FFF2-40B4-BE49-F238E27FC236}">
                <a16:creationId xmlns:a16="http://schemas.microsoft.com/office/drawing/2014/main" id="{6C7EB999-15E0-BAC8-A34A-DCC51FC6DB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247" y="3243101"/>
            <a:ext cx="1638184" cy="243514"/>
          </a:xfrm>
          <a:prstGeom prst="rect">
            <a:avLst/>
          </a:prstGeom>
        </p:spPr>
      </p:pic>
      <p:pic>
        <p:nvPicPr>
          <p:cNvPr id="9" name="Graphic 8">
            <a:extLst>
              <a:ext uri="{FF2B5EF4-FFF2-40B4-BE49-F238E27FC236}">
                <a16:creationId xmlns:a16="http://schemas.microsoft.com/office/drawing/2014/main" id="{16676BEC-1FD9-13B1-521F-27A8D87B3B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6387" y="3144181"/>
            <a:ext cx="3453555" cy="572700"/>
          </a:xfrm>
          <a:prstGeom prst="rect">
            <a:avLst/>
          </a:prstGeom>
        </p:spPr>
      </p:pic>
      <p:pic>
        <p:nvPicPr>
          <p:cNvPr id="11" name="Graphic 10">
            <a:extLst>
              <a:ext uri="{FF2B5EF4-FFF2-40B4-BE49-F238E27FC236}">
                <a16:creationId xmlns:a16="http://schemas.microsoft.com/office/drawing/2014/main" id="{7678CD0C-93AE-3D0F-6E4B-AF006BE9BE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36819" y="2610413"/>
            <a:ext cx="2266950" cy="200025"/>
          </a:xfrm>
          <a:prstGeom prst="rect">
            <a:avLst/>
          </a:prstGeom>
        </p:spPr>
      </p:pic>
      <p:sp>
        <p:nvSpPr>
          <p:cNvPr id="12" name="Arrow: Bent 11">
            <a:extLst>
              <a:ext uri="{FF2B5EF4-FFF2-40B4-BE49-F238E27FC236}">
                <a16:creationId xmlns:a16="http://schemas.microsoft.com/office/drawing/2014/main" id="{BD205729-0082-E7E7-9A56-C30F06ABECED}"/>
              </a:ext>
            </a:extLst>
          </p:cNvPr>
          <p:cNvSpPr/>
          <p:nvPr/>
        </p:nvSpPr>
        <p:spPr>
          <a:xfrm>
            <a:off x="5270652" y="2644140"/>
            <a:ext cx="484988" cy="500041"/>
          </a:xfrm>
          <a:prstGeom prst="bentArrow">
            <a:avLst>
              <a:gd name="adj1" fmla="val 0"/>
              <a:gd name="adj2" fmla="val 14076"/>
              <a:gd name="adj3" fmla="val 38804"/>
              <a:gd name="adj4" fmla="val 61196"/>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4" name="Graphic 13">
            <a:extLst>
              <a:ext uri="{FF2B5EF4-FFF2-40B4-BE49-F238E27FC236}">
                <a16:creationId xmlns:a16="http://schemas.microsoft.com/office/drawing/2014/main" id="{E1E8DA4E-1570-488F-C7F9-5B816D45F5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18556" y="4135226"/>
            <a:ext cx="3877997" cy="572700"/>
          </a:xfrm>
          <a:prstGeom prst="rect">
            <a:avLst/>
          </a:prstGeom>
        </p:spPr>
      </p:pic>
    </p:spTree>
    <p:extLst>
      <p:ext uri="{BB962C8B-B14F-4D97-AF65-F5344CB8AC3E}">
        <p14:creationId xmlns:p14="http://schemas.microsoft.com/office/powerpoint/2010/main" val="108670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Interlude: Directional derivatives</a:t>
            </a:r>
            <a:endParaRPr b="1" dirty="0"/>
          </a:p>
        </p:txBody>
      </p:sp>
      <p:pic>
        <p:nvPicPr>
          <p:cNvPr id="24" name="Graphic 23">
            <a:extLst>
              <a:ext uri="{FF2B5EF4-FFF2-40B4-BE49-F238E27FC236}">
                <a16:creationId xmlns:a16="http://schemas.microsoft.com/office/drawing/2014/main" id="{CAA632D7-5F7D-A735-EDE0-5E6A41F7B2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8866" y="1058227"/>
            <a:ext cx="4426267" cy="3503609"/>
          </a:xfrm>
          <a:prstGeom prst="rect">
            <a:avLst/>
          </a:prstGeom>
        </p:spPr>
      </p:pic>
      <p:pic>
        <p:nvPicPr>
          <p:cNvPr id="36" name="Graphic 35">
            <a:extLst>
              <a:ext uri="{FF2B5EF4-FFF2-40B4-BE49-F238E27FC236}">
                <a16:creationId xmlns:a16="http://schemas.microsoft.com/office/drawing/2014/main" id="{FD8EE6E2-A75D-F679-41A0-57E600D154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8000" y="1058400"/>
            <a:ext cx="4425245" cy="350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Interlude: Directional derivatives</a:t>
            </a:r>
            <a:endParaRPr b="1" dirty="0"/>
          </a:p>
        </p:txBody>
      </p:sp>
      <p:pic>
        <p:nvPicPr>
          <p:cNvPr id="352" name="Google Shape;352;p4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16300" y="861050"/>
            <a:ext cx="5407176" cy="4192097"/>
          </a:xfrm>
          <a:prstGeom prst="rect">
            <a:avLst/>
          </a:prstGeom>
          <a:noFill/>
          <a:ln>
            <a:noFill/>
          </a:ln>
        </p:spPr>
      </p:pic>
      <p:pic>
        <p:nvPicPr>
          <p:cNvPr id="353" name="Google Shape;353;p4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416300" y="861050"/>
            <a:ext cx="5228247" cy="4192096"/>
          </a:xfrm>
          <a:prstGeom prst="rect">
            <a:avLst/>
          </a:prstGeom>
          <a:noFill/>
          <a:ln>
            <a:noFill/>
          </a:ln>
        </p:spPr>
      </p:pic>
      <p:pic>
        <p:nvPicPr>
          <p:cNvPr id="354" name="Google Shape;354;p4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416300" y="861050"/>
            <a:ext cx="4166189" cy="4192102"/>
          </a:xfrm>
          <a:prstGeom prst="rect">
            <a:avLst/>
          </a:prstGeom>
          <a:noFill/>
          <a:ln>
            <a:noFill/>
          </a:ln>
        </p:spPr>
      </p:pic>
      <p:pic>
        <p:nvPicPr>
          <p:cNvPr id="355" name="Google Shape;355;p40"/>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416300" y="861050"/>
            <a:ext cx="4166179" cy="4192077"/>
          </a:xfrm>
          <a:prstGeom prst="rect">
            <a:avLst/>
          </a:prstGeom>
          <a:noFill/>
          <a:ln>
            <a:noFill/>
          </a:ln>
        </p:spPr>
      </p:pic>
    </p:spTree>
    <p:extLst>
      <p:ext uri="{BB962C8B-B14F-4D97-AF65-F5344CB8AC3E}">
        <p14:creationId xmlns:p14="http://schemas.microsoft.com/office/powerpoint/2010/main" val="45691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00"/>
                                        <p:tgtEl>
                                          <p:spTgt spid="354"/>
                                        </p:tgtEl>
                                      </p:cBhvr>
                                    </p:animEffect>
                                    <p:set>
                                      <p:cBhvr>
                                        <p:cTn id="7" dur="1" fill="hold">
                                          <p:stCondLst>
                                            <p:cond delay="1200"/>
                                          </p:stCondLst>
                                        </p:cTn>
                                        <p:tgtEl>
                                          <p:spTgt spid="35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52"/>
                                        </p:tgtEl>
                                        <p:attrNameLst>
                                          <p:attrName>style.visibility</p:attrName>
                                        </p:attrNameLst>
                                      </p:cBhvr>
                                      <p:to>
                                        <p:strVal val="visible"/>
                                      </p:to>
                                    </p:set>
                                    <p:animEffect transition="in" filter="fade">
                                      <p:cBhvr>
                                        <p:cTn id="10" dur="1000"/>
                                        <p:tgtEl>
                                          <p:spTgt spid="3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200"/>
                                        <p:tgtEl>
                                          <p:spTgt spid="352"/>
                                        </p:tgtEl>
                                      </p:cBhvr>
                                    </p:animEffect>
                                    <p:set>
                                      <p:cBhvr>
                                        <p:cTn id="15" dur="1" fill="hold">
                                          <p:stCondLst>
                                            <p:cond delay="1200"/>
                                          </p:stCondLst>
                                        </p:cTn>
                                        <p:tgtEl>
                                          <p:spTgt spid="35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55"/>
                                        </p:tgtEl>
                                        <p:attrNameLst>
                                          <p:attrName>style.visibility</p:attrName>
                                        </p:attrNameLst>
                                      </p:cBhvr>
                                      <p:to>
                                        <p:strVal val="visible"/>
                                      </p:to>
                                    </p:set>
                                    <p:animEffect transition="in" filter="fade">
                                      <p:cBhvr>
                                        <p:cTn id="18" dur="1000"/>
                                        <p:tgtEl>
                                          <p:spTgt spid="3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200"/>
                                        <p:tgtEl>
                                          <p:spTgt spid="355"/>
                                        </p:tgtEl>
                                      </p:cBhvr>
                                    </p:animEffect>
                                    <p:set>
                                      <p:cBhvr>
                                        <p:cTn id="23" dur="1" fill="hold">
                                          <p:stCondLst>
                                            <p:cond delay="1200"/>
                                          </p:stCondLst>
                                        </p:cTn>
                                        <p:tgtEl>
                                          <p:spTgt spid="35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53"/>
                                        </p:tgtEl>
                                        <p:attrNameLst>
                                          <p:attrName>style.visibility</p:attrName>
                                        </p:attrNameLst>
                                      </p:cBhvr>
                                      <p:to>
                                        <p:strVal val="visible"/>
                                      </p:to>
                                    </p:set>
                                    <p:animEffect transition="in" filter="fade">
                                      <p:cBhvr>
                                        <p:cTn id="26"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 name="Graphic 2">
            <a:extLst>
              <a:ext uri="{FF2B5EF4-FFF2-40B4-BE49-F238E27FC236}">
                <a16:creationId xmlns:a16="http://schemas.microsoft.com/office/drawing/2014/main" id="{C43A9477-EA36-26A0-E28A-D7A14F6270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5038" y="3682504"/>
            <a:ext cx="5185714" cy="719187"/>
          </a:xfrm>
          <a:prstGeom prst="rect">
            <a:avLst/>
          </a:prstGeom>
        </p:spPr>
      </p:pic>
      <p:pic>
        <p:nvPicPr>
          <p:cNvPr id="4" name="Graphic 3">
            <a:extLst>
              <a:ext uri="{FF2B5EF4-FFF2-40B4-BE49-F238E27FC236}">
                <a16:creationId xmlns:a16="http://schemas.microsoft.com/office/drawing/2014/main" id="{139172DF-0F0D-4ED7-86D8-900A95D931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5603" y="3006811"/>
            <a:ext cx="1546281" cy="238764"/>
          </a:xfrm>
          <a:prstGeom prst="rect">
            <a:avLst/>
          </a:prstGeom>
        </p:spPr>
      </p:pic>
      <p:pic>
        <p:nvPicPr>
          <p:cNvPr id="8" name="Graphic 7">
            <a:extLst>
              <a:ext uri="{FF2B5EF4-FFF2-40B4-BE49-F238E27FC236}">
                <a16:creationId xmlns:a16="http://schemas.microsoft.com/office/drawing/2014/main" id="{E44BFC7A-FE8E-D4BC-13B6-853DE6570C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745" y="3728204"/>
            <a:ext cx="409575" cy="695325"/>
          </a:xfrm>
          <a:prstGeom prst="rect">
            <a:avLst/>
          </a:prstGeom>
        </p:spPr>
      </p:pic>
      <p:pic>
        <p:nvPicPr>
          <p:cNvPr id="10" name="Graphic 9">
            <a:extLst>
              <a:ext uri="{FF2B5EF4-FFF2-40B4-BE49-F238E27FC236}">
                <a16:creationId xmlns:a16="http://schemas.microsoft.com/office/drawing/2014/main" id="{31F30BD0-817C-2EC6-72A9-1B2E6E52B6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7950" y="1657367"/>
            <a:ext cx="7596398" cy="803852"/>
          </a:xfrm>
          <a:prstGeom prst="rect">
            <a:avLst/>
          </a:prstGeom>
        </p:spPr>
      </p:pic>
      <p:pic>
        <p:nvPicPr>
          <p:cNvPr id="11" name="Graphic 10">
            <a:extLst>
              <a:ext uri="{FF2B5EF4-FFF2-40B4-BE49-F238E27FC236}">
                <a16:creationId xmlns:a16="http://schemas.microsoft.com/office/drawing/2014/main" id="{7962E9D3-7A67-B46D-C00D-BB3280ED5E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440" y="1094103"/>
            <a:ext cx="1638184" cy="243514"/>
          </a:xfrm>
          <a:prstGeom prst="rect">
            <a:avLst/>
          </a:prstGeom>
        </p:spPr>
      </p:pic>
      <p:sp>
        <p:nvSpPr>
          <p:cNvPr id="12" name="Rectangle 11">
            <a:extLst>
              <a:ext uri="{FF2B5EF4-FFF2-40B4-BE49-F238E27FC236}">
                <a16:creationId xmlns:a16="http://schemas.microsoft.com/office/drawing/2014/main" id="{62B8C3F8-F393-21D8-5366-6652FFCEB753}"/>
              </a:ext>
            </a:extLst>
          </p:cNvPr>
          <p:cNvSpPr/>
          <p:nvPr/>
        </p:nvSpPr>
        <p:spPr>
          <a:xfrm>
            <a:off x="3172659" y="1506171"/>
            <a:ext cx="2108002" cy="11506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GB" dirty="0"/>
          </a:p>
        </p:txBody>
      </p:sp>
      <p:sp>
        <p:nvSpPr>
          <p:cNvPr id="13" name="Rectangle 12">
            <a:extLst>
              <a:ext uri="{FF2B5EF4-FFF2-40B4-BE49-F238E27FC236}">
                <a16:creationId xmlns:a16="http://schemas.microsoft.com/office/drawing/2014/main" id="{2C6C40C4-0D04-F0A2-D596-68BBDBF8067D}"/>
              </a:ext>
            </a:extLst>
          </p:cNvPr>
          <p:cNvSpPr/>
          <p:nvPr/>
        </p:nvSpPr>
        <p:spPr>
          <a:xfrm>
            <a:off x="5273040" y="1421088"/>
            <a:ext cx="3322320" cy="11506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GB" dirty="0"/>
          </a:p>
        </p:txBody>
      </p:sp>
      <p:sp>
        <p:nvSpPr>
          <p:cNvPr id="16" name="Google Shape;351;p40">
            <a:extLst>
              <a:ext uri="{FF2B5EF4-FFF2-40B4-BE49-F238E27FC236}">
                <a16:creationId xmlns:a16="http://schemas.microsoft.com/office/drawing/2014/main" id="{AF5CB084-C328-C416-59C2-9CE4A0F5F5D5}"/>
              </a:ext>
            </a:extLst>
          </p:cNvPr>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Interlude: Functional derivatives</a:t>
            </a:r>
            <a:endParaRP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Taylor expansions of functionals</a:t>
            </a:r>
            <a:endParaRPr b="1"/>
          </a:p>
        </p:txBody>
      </p:sp>
      <p:pic>
        <p:nvPicPr>
          <p:cNvPr id="306" name="Google Shape;306;p3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572" y="1472025"/>
            <a:ext cx="1119106" cy="271563"/>
          </a:xfrm>
          <a:prstGeom prst="rect">
            <a:avLst/>
          </a:prstGeom>
          <a:noFill/>
          <a:ln>
            <a:noFill/>
          </a:ln>
        </p:spPr>
      </p:pic>
      <p:pic>
        <p:nvPicPr>
          <p:cNvPr id="309" name="Google Shape;309;p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976912" y="1362557"/>
            <a:ext cx="5437348" cy="664236"/>
          </a:xfrm>
          <a:prstGeom prst="rect">
            <a:avLst/>
          </a:prstGeom>
          <a:noFill/>
          <a:ln>
            <a:noFill/>
          </a:ln>
        </p:spPr>
      </p:pic>
      <p:pic>
        <p:nvPicPr>
          <p:cNvPr id="7" name="Graphic 6">
            <a:extLst>
              <a:ext uri="{FF2B5EF4-FFF2-40B4-BE49-F238E27FC236}">
                <a16:creationId xmlns:a16="http://schemas.microsoft.com/office/drawing/2014/main" id="{5CEF7C43-5130-EEAD-9A48-EDEB1BA1CC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280" y="2771069"/>
            <a:ext cx="1378060" cy="204847"/>
          </a:xfrm>
          <a:prstGeom prst="rect">
            <a:avLst/>
          </a:prstGeom>
        </p:spPr>
      </p:pic>
      <p:pic>
        <p:nvPicPr>
          <p:cNvPr id="9" name="Graphic 8">
            <a:extLst>
              <a:ext uri="{FF2B5EF4-FFF2-40B4-BE49-F238E27FC236}">
                <a16:creationId xmlns:a16="http://schemas.microsoft.com/office/drawing/2014/main" id="{95A69182-BC4F-185D-4CBF-188E8F42149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 r="-1261"/>
          <a:stretch/>
        </p:blipFill>
        <p:spPr>
          <a:xfrm>
            <a:off x="1912620" y="2664797"/>
            <a:ext cx="6863045" cy="664236"/>
          </a:xfrm>
          <a:prstGeom prst="rect">
            <a:avLst/>
          </a:prstGeom>
        </p:spPr>
      </p:pic>
      <p:pic>
        <p:nvPicPr>
          <p:cNvPr id="11" name="Graphic 10">
            <a:extLst>
              <a:ext uri="{FF2B5EF4-FFF2-40B4-BE49-F238E27FC236}">
                <a16:creationId xmlns:a16="http://schemas.microsoft.com/office/drawing/2014/main" id="{593303F7-02D7-7154-D1AF-C087C93E11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5843" y="3963941"/>
            <a:ext cx="7241277" cy="641100"/>
          </a:xfrm>
          <a:prstGeom prst="rect">
            <a:avLst/>
          </a:prstGeom>
        </p:spPr>
      </p:pic>
      <p:pic>
        <p:nvPicPr>
          <p:cNvPr id="12" name="Graphic 11">
            <a:extLst>
              <a:ext uri="{FF2B5EF4-FFF2-40B4-BE49-F238E27FC236}">
                <a16:creationId xmlns:a16="http://schemas.microsoft.com/office/drawing/2014/main" id="{B0469DE8-504A-84F6-62EA-AA0DD0C314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7572" y="4047630"/>
            <a:ext cx="1248520" cy="192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5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B5193-0734-B626-9DC6-3AF7AB304247}"/>
              </a:ext>
            </a:extLst>
          </p:cNvPr>
          <p:cNvSpPr>
            <a:spLocks noGrp="1"/>
          </p:cNvSpPr>
          <p:nvPr>
            <p:ph type="title"/>
          </p:nvPr>
        </p:nvSpPr>
        <p:spPr>
          <a:xfrm>
            <a:off x="311700" y="173495"/>
            <a:ext cx="8520600" cy="572700"/>
          </a:xfrm>
        </p:spPr>
        <p:txBody>
          <a:bodyPr>
            <a:normAutofit fontScale="90000"/>
          </a:bodyPr>
          <a:lstStyle/>
          <a:p>
            <a:r>
              <a:rPr lang="en-US" b="1" dirty="0"/>
              <a:t>Taylor expanding our functional Master Equation</a:t>
            </a:r>
            <a:endParaRPr lang="en-GB" b="1" dirty="0"/>
          </a:p>
        </p:txBody>
      </p:sp>
      <p:pic>
        <p:nvPicPr>
          <p:cNvPr id="10" name="Graphic 9">
            <a:extLst>
              <a:ext uri="{FF2B5EF4-FFF2-40B4-BE49-F238E27FC236}">
                <a16:creationId xmlns:a16="http://schemas.microsoft.com/office/drawing/2014/main" id="{78B86AEE-C6C1-7FA5-E910-6B2D2F107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242" y="915258"/>
            <a:ext cx="7381024" cy="702272"/>
          </a:xfrm>
          <a:prstGeom prst="rect">
            <a:avLst/>
          </a:prstGeom>
        </p:spPr>
      </p:pic>
      <p:pic>
        <p:nvPicPr>
          <p:cNvPr id="11" name="Graphic 10">
            <a:extLst>
              <a:ext uri="{FF2B5EF4-FFF2-40B4-BE49-F238E27FC236}">
                <a16:creationId xmlns:a16="http://schemas.microsoft.com/office/drawing/2014/main" id="{273EFA54-D043-10E7-8FC4-3A52670818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2982" y="1518441"/>
            <a:ext cx="2290780" cy="536303"/>
          </a:xfrm>
          <a:prstGeom prst="rect">
            <a:avLst/>
          </a:prstGeom>
        </p:spPr>
      </p:pic>
      <p:pic>
        <p:nvPicPr>
          <p:cNvPr id="13" name="Graphic 12">
            <a:extLst>
              <a:ext uri="{FF2B5EF4-FFF2-40B4-BE49-F238E27FC236}">
                <a16:creationId xmlns:a16="http://schemas.microsoft.com/office/drawing/2014/main" id="{66B18FE9-D0C9-9583-FA51-482C165F7D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312" y="3606446"/>
            <a:ext cx="7413375" cy="1353980"/>
          </a:xfrm>
          <a:prstGeom prst="rect">
            <a:avLst/>
          </a:prstGeom>
        </p:spPr>
      </p:pic>
      <p:sp>
        <p:nvSpPr>
          <p:cNvPr id="16" name="Rectangle 15">
            <a:extLst>
              <a:ext uri="{FF2B5EF4-FFF2-40B4-BE49-F238E27FC236}">
                <a16:creationId xmlns:a16="http://schemas.microsoft.com/office/drawing/2014/main" id="{AFF2A363-4168-1786-0C1C-8E339301C847}"/>
              </a:ext>
            </a:extLst>
          </p:cNvPr>
          <p:cNvSpPr/>
          <p:nvPr/>
        </p:nvSpPr>
        <p:spPr>
          <a:xfrm>
            <a:off x="1583473" y="4400273"/>
            <a:ext cx="4222595"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C3EDBE1-814F-BB2E-109D-C35186E112DE}"/>
              </a:ext>
            </a:extLst>
          </p:cNvPr>
          <p:cNvSpPr txBox="1"/>
          <p:nvPr/>
        </p:nvSpPr>
        <p:spPr>
          <a:xfrm>
            <a:off x="178420" y="2354642"/>
            <a:ext cx="2515753" cy="307777"/>
          </a:xfrm>
          <a:prstGeom prst="rect">
            <a:avLst/>
          </a:prstGeom>
          <a:noFill/>
        </p:spPr>
        <p:txBody>
          <a:bodyPr wrap="square" rtlCol="0">
            <a:spAutoFit/>
          </a:bodyPr>
          <a:lstStyle/>
          <a:p>
            <a:pPr algn="ctr"/>
            <a:r>
              <a:rPr lang="en-US" b="1" dirty="0"/>
              <a:t>Taylor expansion formula:</a:t>
            </a:r>
            <a:endParaRPr lang="en-GB" b="1" dirty="0"/>
          </a:p>
        </p:txBody>
      </p:sp>
      <p:pic>
        <p:nvPicPr>
          <p:cNvPr id="19" name="Graphic 18">
            <a:extLst>
              <a:ext uri="{FF2B5EF4-FFF2-40B4-BE49-F238E27FC236}">
                <a16:creationId xmlns:a16="http://schemas.microsoft.com/office/drawing/2014/main" id="{3CEB0693-5C0E-A38E-E063-2B0966A592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15305" y="4628560"/>
            <a:ext cx="2981543" cy="424071"/>
          </a:xfrm>
          <a:prstGeom prst="rect">
            <a:avLst/>
          </a:prstGeom>
        </p:spPr>
      </p:pic>
      <p:sp>
        <p:nvSpPr>
          <p:cNvPr id="20" name="Rectangle 19">
            <a:extLst>
              <a:ext uri="{FF2B5EF4-FFF2-40B4-BE49-F238E27FC236}">
                <a16:creationId xmlns:a16="http://schemas.microsoft.com/office/drawing/2014/main" id="{F16D5159-E2A6-A49A-4318-CAF07DD321E5}"/>
              </a:ext>
            </a:extLst>
          </p:cNvPr>
          <p:cNvSpPr/>
          <p:nvPr/>
        </p:nvSpPr>
        <p:spPr>
          <a:xfrm>
            <a:off x="5933440" y="4360617"/>
            <a:ext cx="3210560" cy="776374"/>
          </a:xfrm>
          <a:prstGeom prst="rect">
            <a:avLst/>
          </a:prstGeom>
          <a:solidFill>
            <a:srgbClr val="7030A0">
              <a:alpha val="30980"/>
            </a:srgb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05492480-A649-603D-B28C-A1051F021BD1}"/>
              </a:ext>
            </a:extLst>
          </p:cNvPr>
          <p:cNvSpPr/>
          <p:nvPr/>
        </p:nvSpPr>
        <p:spPr>
          <a:xfrm>
            <a:off x="178420" y="2319288"/>
            <a:ext cx="8787160" cy="1038592"/>
          </a:xfrm>
          <a:prstGeom prst="rect">
            <a:avLst/>
          </a:prstGeom>
          <a:solidFill>
            <a:srgbClr val="7030A0">
              <a:alpha val="30980"/>
            </a:srgb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E5E620F1-24E1-8457-FD04-092C613DFCB3}"/>
              </a:ext>
            </a:extLst>
          </p:cNvPr>
          <p:cNvSpPr txBox="1"/>
          <p:nvPr/>
        </p:nvSpPr>
        <p:spPr>
          <a:xfrm>
            <a:off x="5874180" y="4367630"/>
            <a:ext cx="2008883" cy="253916"/>
          </a:xfrm>
          <a:prstGeom prst="rect">
            <a:avLst/>
          </a:prstGeom>
          <a:noFill/>
        </p:spPr>
        <p:txBody>
          <a:bodyPr wrap="none" rtlCol="0">
            <a:spAutoFit/>
          </a:bodyPr>
          <a:lstStyle/>
          <a:p>
            <a:r>
              <a:rPr lang="en-US" sz="1050" b="1" dirty="0"/>
              <a:t>Definition of the Dirac mass:</a:t>
            </a:r>
            <a:endParaRPr lang="en-GB" sz="1050" b="1" dirty="0"/>
          </a:p>
        </p:txBody>
      </p:sp>
      <p:pic>
        <p:nvPicPr>
          <p:cNvPr id="7" name="Graphic 6">
            <a:extLst>
              <a:ext uri="{FF2B5EF4-FFF2-40B4-BE49-F238E27FC236}">
                <a16:creationId xmlns:a16="http://schemas.microsoft.com/office/drawing/2014/main" id="{C617D413-542F-1114-5DB6-5B7A60C079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419" y="2630441"/>
            <a:ext cx="7563842" cy="669658"/>
          </a:xfrm>
          <a:prstGeom prst="rect">
            <a:avLst/>
          </a:prstGeom>
        </p:spPr>
      </p:pic>
    </p:spTree>
    <p:extLst>
      <p:ext uri="{BB962C8B-B14F-4D97-AF65-F5344CB8AC3E}">
        <p14:creationId xmlns:p14="http://schemas.microsoft.com/office/powerpoint/2010/main" val="315651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013A4D0-11C7-AD97-32A8-832A733C26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700" y="3173730"/>
            <a:ext cx="8654591" cy="491118"/>
          </a:xfrm>
          <a:prstGeom prst="rect">
            <a:avLst/>
          </a:prstGeom>
        </p:spPr>
      </p:pic>
      <p:sp>
        <p:nvSpPr>
          <p:cNvPr id="6" name="Title 1">
            <a:extLst>
              <a:ext uri="{FF2B5EF4-FFF2-40B4-BE49-F238E27FC236}">
                <a16:creationId xmlns:a16="http://schemas.microsoft.com/office/drawing/2014/main" id="{F70D622E-1733-29CD-9C2C-6F9ACD90012D}"/>
              </a:ext>
            </a:extLst>
          </p:cNvPr>
          <p:cNvSpPr>
            <a:spLocks noGrp="1"/>
          </p:cNvSpPr>
          <p:nvPr>
            <p:ph type="title"/>
          </p:nvPr>
        </p:nvSpPr>
        <p:spPr>
          <a:xfrm>
            <a:off x="311700" y="173495"/>
            <a:ext cx="8520600" cy="572700"/>
          </a:xfrm>
        </p:spPr>
        <p:txBody>
          <a:bodyPr>
            <a:normAutofit fontScale="90000"/>
          </a:bodyPr>
          <a:lstStyle/>
          <a:p>
            <a:r>
              <a:rPr lang="en-US" b="1" dirty="0"/>
              <a:t>Taylor expanding our functional Master Equation</a:t>
            </a:r>
            <a:endParaRPr lang="en-GB" b="1" dirty="0"/>
          </a:p>
        </p:txBody>
      </p:sp>
      <p:pic>
        <p:nvPicPr>
          <p:cNvPr id="7" name="Graphic 6">
            <a:extLst>
              <a:ext uri="{FF2B5EF4-FFF2-40B4-BE49-F238E27FC236}">
                <a16:creationId xmlns:a16="http://schemas.microsoft.com/office/drawing/2014/main" id="{035C99D6-FCD8-1331-2BB6-183206B32E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242" y="915258"/>
            <a:ext cx="7381024" cy="702272"/>
          </a:xfrm>
          <a:prstGeom prst="rect">
            <a:avLst/>
          </a:prstGeom>
        </p:spPr>
      </p:pic>
      <p:pic>
        <p:nvPicPr>
          <p:cNvPr id="12" name="Graphic 11">
            <a:extLst>
              <a:ext uri="{FF2B5EF4-FFF2-40B4-BE49-F238E27FC236}">
                <a16:creationId xmlns:a16="http://schemas.microsoft.com/office/drawing/2014/main" id="{8D665037-0DAF-FA58-F8D8-C78E28886D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160" y="4183697"/>
            <a:ext cx="7951175" cy="561883"/>
          </a:xfrm>
          <a:prstGeom prst="rect">
            <a:avLst/>
          </a:prstGeom>
        </p:spPr>
      </p:pic>
      <p:sp>
        <p:nvSpPr>
          <p:cNvPr id="15" name="Rectangle 14">
            <a:extLst>
              <a:ext uri="{FF2B5EF4-FFF2-40B4-BE49-F238E27FC236}">
                <a16:creationId xmlns:a16="http://schemas.microsoft.com/office/drawing/2014/main" id="{EEF30846-56E9-8BB7-F255-EB06050F2C05}"/>
              </a:ext>
            </a:extLst>
          </p:cNvPr>
          <p:cNvSpPr/>
          <p:nvPr/>
        </p:nvSpPr>
        <p:spPr>
          <a:xfrm>
            <a:off x="5021580" y="3106869"/>
            <a:ext cx="3944711" cy="60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2ECB717-9D98-B97B-D293-0320C31E692A}"/>
              </a:ext>
            </a:extLst>
          </p:cNvPr>
          <p:cNvSpPr/>
          <p:nvPr/>
        </p:nvSpPr>
        <p:spPr>
          <a:xfrm>
            <a:off x="531665" y="4081485"/>
            <a:ext cx="8181635" cy="77212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Graphic 19">
            <a:extLst>
              <a:ext uri="{FF2B5EF4-FFF2-40B4-BE49-F238E27FC236}">
                <a16:creationId xmlns:a16="http://schemas.microsoft.com/office/drawing/2014/main" id="{9E955846-D470-89A0-B4D4-E65DFFB8D2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6363" y="1812327"/>
            <a:ext cx="5992238" cy="609600"/>
          </a:xfrm>
          <a:prstGeom prst="rect">
            <a:avLst/>
          </a:prstGeom>
        </p:spPr>
      </p:pic>
      <p:pic>
        <p:nvPicPr>
          <p:cNvPr id="2" name="Graphic 1">
            <a:extLst>
              <a:ext uri="{FF2B5EF4-FFF2-40B4-BE49-F238E27FC236}">
                <a16:creationId xmlns:a16="http://schemas.microsoft.com/office/drawing/2014/main" id="{11DED1DC-5C13-91AA-8C15-1158BA5574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160" y="4183697"/>
            <a:ext cx="7951175" cy="561883"/>
          </a:xfrm>
          <a:prstGeom prst="rect">
            <a:avLst/>
          </a:prstGeom>
        </p:spPr>
      </p:pic>
    </p:spTree>
    <p:extLst>
      <p:ext uri="{BB962C8B-B14F-4D97-AF65-F5344CB8AC3E}">
        <p14:creationId xmlns:p14="http://schemas.microsoft.com/office/powerpoint/2010/main" val="6208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par>
                          <p:cTn id="44" fill="hold">
                            <p:stCondLst>
                              <p:cond delay="500"/>
                            </p:stCondLst>
                            <p:childTnLst>
                              <p:par>
                                <p:cTn id="45" presetID="64" presetClass="path" presetSubtype="0" accel="50000" decel="50000" fill="hold" nodeType="afterEffect">
                                  <p:stCondLst>
                                    <p:cond delay="0"/>
                                  </p:stCondLst>
                                  <p:childTnLst>
                                    <p:animMotion origin="layout" path="M -4.44444E-6 -1.23457E-6 L -0.00364 -0.59846 " pathEditMode="relative" rAng="0" ptsTypes="AA">
                                      <p:cBhvr>
                                        <p:cTn id="46" dur="2000" fill="hold"/>
                                        <p:tgtEl>
                                          <p:spTgt spid="2"/>
                                        </p:tgtEl>
                                        <p:attrNameLst>
                                          <p:attrName>ppt_x</p:attrName>
                                          <p:attrName>ppt_y</p:attrName>
                                        </p:attrNameLst>
                                      </p:cBhvr>
                                      <p:rCtr x="-191" y="-29938"/>
                                    </p:animMotion>
                                  </p:childTnLst>
                                </p:cTn>
                              </p:par>
                              <p:par>
                                <p:cTn id="47" presetID="10" presetClass="exit" presetSubtype="0" fill="hold" grpId="0"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5" grpId="1" animBg="1"/>
      <p:bldP spid="16" grpId="0" animBg="1"/>
      <p:bldP spid="1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51B3-16F2-1B13-6A8D-DF3FBF5AA39D}"/>
              </a:ext>
            </a:extLst>
          </p:cNvPr>
          <p:cNvSpPr>
            <a:spLocks noGrp="1"/>
          </p:cNvSpPr>
          <p:nvPr>
            <p:ph type="title"/>
          </p:nvPr>
        </p:nvSpPr>
        <p:spPr>
          <a:xfrm>
            <a:off x="311700" y="201185"/>
            <a:ext cx="8520600" cy="572700"/>
          </a:xfrm>
        </p:spPr>
        <p:txBody>
          <a:bodyPr>
            <a:normAutofit fontScale="90000"/>
          </a:bodyPr>
          <a:lstStyle/>
          <a:p>
            <a:r>
              <a:rPr lang="en-US" b="1" dirty="0"/>
              <a:t>A ‘functional’ Fokker-Planck equation</a:t>
            </a:r>
            <a:endParaRPr lang="en-GB" b="1" dirty="0"/>
          </a:p>
        </p:txBody>
      </p:sp>
      <p:pic>
        <p:nvPicPr>
          <p:cNvPr id="6" name="Graphic 5">
            <a:extLst>
              <a:ext uri="{FF2B5EF4-FFF2-40B4-BE49-F238E27FC236}">
                <a16:creationId xmlns:a16="http://schemas.microsoft.com/office/drawing/2014/main" id="{6C919E96-AA15-CE8C-5DB3-A90C72CB93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700" y="2555494"/>
            <a:ext cx="4934068" cy="507657"/>
          </a:xfrm>
          <a:prstGeom prst="rect">
            <a:avLst/>
          </a:prstGeom>
        </p:spPr>
      </p:pic>
      <p:sp>
        <p:nvSpPr>
          <p:cNvPr id="18" name="Rectangle 17">
            <a:extLst>
              <a:ext uri="{FF2B5EF4-FFF2-40B4-BE49-F238E27FC236}">
                <a16:creationId xmlns:a16="http://schemas.microsoft.com/office/drawing/2014/main" id="{B064CC4B-0CE0-CE76-BE6A-D37339E04EF0}"/>
              </a:ext>
            </a:extLst>
          </p:cNvPr>
          <p:cNvSpPr/>
          <p:nvPr/>
        </p:nvSpPr>
        <p:spPr>
          <a:xfrm>
            <a:off x="771525" y="2758920"/>
            <a:ext cx="66676" cy="168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C8EAD45-8763-5FF0-5157-E35034489348}"/>
              </a:ext>
            </a:extLst>
          </p:cNvPr>
          <p:cNvSpPr/>
          <p:nvPr/>
        </p:nvSpPr>
        <p:spPr>
          <a:xfrm>
            <a:off x="106682" y="2162602"/>
            <a:ext cx="8914476" cy="1038592"/>
          </a:xfrm>
          <a:prstGeom prst="rect">
            <a:avLst/>
          </a:prstGeom>
          <a:solidFill>
            <a:srgbClr val="7030A0">
              <a:alpha val="30980"/>
            </a:srgb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B8E864A5-C4CC-E5BB-F8F1-9179DE5C58CA}"/>
              </a:ext>
            </a:extLst>
          </p:cNvPr>
          <p:cNvSpPr txBox="1"/>
          <p:nvPr/>
        </p:nvSpPr>
        <p:spPr>
          <a:xfrm>
            <a:off x="221338" y="2191924"/>
            <a:ext cx="5004896" cy="307777"/>
          </a:xfrm>
          <a:prstGeom prst="rect">
            <a:avLst/>
          </a:prstGeom>
          <a:noFill/>
        </p:spPr>
        <p:txBody>
          <a:bodyPr wrap="none" rtlCol="0">
            <a:spAutoFit/>
          </a:bodyPr>
          <a:lstStyle/>
          <a:p>
            <a:r>
              <a:rPr lang="en-US" b="1" dirty="0"/>
              <a:t>Fokker-Planck Equation (Kolmogorov forward equation):</a:t>
            </a:r>
            <a:endParaRPr lang="en-GB" b="1" dirty="0"/>
          </a:p>
        </p:txBody>
      </p:sp>
      <p:sp>
        <p:nvSpPr>
          <p:cNvPr id="11" name="TextBox 10">
            <a:extLst>
              <a:ext uri="{FF2B5EF4-FFF2-40B4-BE49-F238E27FC236}">
                <a16:creationId xmlns:a16="http://schemas.microsoft.com/office/drawing/2014/main" id="{9D337B1F-5E1D-681F-AEE8-EE727A6AF178}"/>
              </a:ext>
            </a:extLst>
          </p:cNvPr>
          <p:cNvSpPr txBox="1"/>
          <p:nvPr/>
        </p:nvSpPr>
        <p:spPr>
          <a:xfrm>
            <a:off x="5651610" y="2191924"/>
            <a:ext cx="2904962" cy="307777"/>
          </a:xfrm>
          <a:prstGeom prst="rect">
            <a:avLst/>
          </a:prstGeom>
          <a:noFill/>
        </p:spPr>
        <p:txBody>
          <a:bodyPr wrap="none" rtlCol="0">
            <a:spAutoFit/>
          </a:bodyPr>
          <a:lstStyle/>
          <a:p>
            <a:r>
              <a:rPr lang="en-US" b="1" dirty="0"/>
              <a:t>Stochastic differential equation:</a:t>
            </a:r>
            <a:endParaRPr lang="en-GB" b="1" dirty="0"/>
          </a:p>
        </p:txBody>
      </p:sp>
      <p:pic>
        <p:nvPicPr>
          <p:cNvPr id="13" name="Graphic 12">
            <a:extLst>
              <a:ext uri="{FF2B5EF4-FFF2-40B4-BE49-F238E27FC236}">
                <a16:creationId xmlns:a16="http://schemas.microsoft.com/office/drawing/2014/main" id="{ED284114-5574-A80E-DF52-85573DF6F7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500" y="4044268"/>
            <a:ext cx="6855032" cy="529707"/>
          </a:xfrm>
          <a:prstGeom prst="rect">
            <a:avLst/>
          </a:prstGeom>
        </p:spPr>
      </p:pic>
      <p:sp>
        <p:nvSpPr>
          <p:cNvPr id="14" name="TextBox 13">
            <a:extLst>
              <a:ext uri="{FF2B5EF4-FFF2-40B4-BE49-F238E27FC236}">
                <a16:creationId xmlns:a16="http://schemas.microsoft.com/office/drawing/2014/main" id="{10D34F41-5E71-377B-AC33-0839C9F397C6}"/>
              </a:ext>
            </a:extLst>
          </p:cNvPr>
          <p:cNvSpPr txBox="1"/>
          <p:nvPr/>
        </p:nvSpPr>
        <p:spPr>
          <a:xfrm>
            <a:off x="215718" y="3486871"/>
            <a:ext cx="5509842" cy="307777"/>
          </a:xfrm>
          <a:prstGeom prst="rect">
            <a:avLst/>
          </a:prstGeom>
          <a:noFill/>
        </p:spPr>
        <p:txBody>
          <a:bodyPr wrap="none" rtlCol="0">
            <a:spAutoFit/>
          </a:bodyPr>
          <a:lstStyle/>
          <a:p>
            <a:r>
              <a:rPr lang="en-US" b="1" dirty="0"/>
              <a:t>The stochastic </a:t>
            </a:r>
            <a:r>
              <a:rPr lang="en-US" b="1" i="1" dirty="0"/>
              <a:t>partial </a:t>
            </a:r>
            <a:r>
              <a:rPr lang="en-US" b="1" dirty="0"/>
              <a:t>differential equation (SPDE) description:</a:t>
            </a:r>
            <a:endParaRPr lang="en-GB" b="1" dirty="0"/>
          </a:p>
        </p:txBody>
      </p:sp>
      <p:cxnSp>
        <p:nvCxnSpPr>
          <p:cNvPr id="5" name="Straight Connector 4">
            <a:extLst>
              <a:ext uri="{FF2B5EF4-FFF2-40B4-BE49-F238E27FC236}">
                <a16:creationId xmlns:a16="http://schemas.microsoft.com/office/drawing/2014/main" id="{F0F44291-ED75-06B3-C99F-D1A15FFCF976}"/>
              </a:ext>
            </a:extLst>
          </p:cNvPr>
          <p:cNvCxnSpPr/>
          <p:nvPr/>
        </p:nvCxnSpPr>
        <p:spPr>
          <a:xfrm>
            <a:off x="5514340" y="2153446"/>
            <a:ext cx="0" cy="1038592"/>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7BC45429-CEB2-740E-72FE-C0E031EB97EF}"/>
              </a:ext>
            </a:extLst>
          </p:cNvPr>
          <p:cNvSpPr/>
          <p:nvPr/>
        </p:nvSpPr>
        <p:spPr>
          <a:xfrm>
            <a:off x="754380" y="3893820"/>
            <a:ext cx="7350120" cy="86106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1" name="Graphic 20">
            <a:extLst>
              <a:ext uri="{FF2B5EF4-FFF2-40B4-BE49-F238E27FC236}">
                <a16:creationId xmlns:a16="http://schemas.microsoft.com/office/drawing/2014/main" id="{983E382E-B038-FD4A-080A-C015078EE7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680" y="1112837"/>
            <a:ext cx="7951175" cy="561883"/>
          </a:xfrm>
          <a:prstGeom prst="rect">
            <a:avLst/>
          </a:prstGeom>
        </p:spPr>
      </p:pic>
      <p:pic>
        <p:nvPicPr>
          <p:cNvPr id="25" name="Graphic 24">
            <a:extLst>
              <a:ext uri="{FF2B5EF4-FFF2-40B4-BE49-F238E27FC236}">
                <a16:creationId xmlns:a16="http://schemas.microsoft.com/office/drawing/2014/main" id="{FB629377-FA7B-5DEE-9A61-E3C6B0D6D3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5593" y="2553245"/>
            <a:ext cx="3156160" cy="497033"/>
          </a:xfrm>
          <a:prstGeom prst="rect">
            <a:avLst/>
          </a:prstGeom>
        </p:spPr>
      </p:pic>
      <p:pic>
        <p:nvPicPr>
          <p:cNvPr id="3" name="Graphic 2">
            <a:extLst>
              <a:ext uri="{FF2B5EF4-FFF2-40B4-BE49-F238E27FC236}">
                <a16:creationId xmlns:a16="http://schemas.microsoft.com/office/drawing/2014/main" id="{9C5F6153-452F-63D6-9E0E-9BDEE22E58DB}"/>
              </a:ext>
            </a:extLst>
          </p:cNvPr>
          <p:cNvPicPr>
            <a:picLocks noChangeAspect="1"/>
          </p:cNvPicPr>
          <p:nvPr/>
        </p:nvPicPr>
        <p:blipFill>
          <a:blip r:embed="rId6">
            <a:extLst>
              <a:ext uri="{96DAC541-7B7A-43D3-8B79-37D633B846F1}">
                <asvg:svgBlip xmlns:asvg="http://schemas.microsoft.com/office/drawing/2016/SVG/main" r:embed="rId7"/>
              </a:ext>
            </a:extLst>
          </a:blip>
          <a:srcRect l="15370" t="15258" r="82772" b="34819"/>
          <a:stretch/>
        </p:blipFill>
        <p:spPr>
          <a:xfrm>
            <a:off x="1665402" y="2593923"/>
            <a:ext cx="147711" cy="280507"/>
          </a:xfrm>
          <a:prstGeom prst="rect">
            <a:avLst/>
          </a:prstGeom>
        </p:spPr>
      </p:pic>
    </p:spTree>
    <p:extLst>
      <p:ext uri="{BB962C8B-B14F-4D97-AF65-F5344CB8AC3E}">
        <p14:creationId xmlns:p14="http://schemas.microsoft.com/office/powerpoint/2010/main" val="85500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p:bldP spid="11" grpId="0"/>
      <p:bldP spid="14"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2BD31-5C66-77CE-CF08-7D950F1D0C0E}"/>
              </a:ext>
            </a:extLst>
          </p:cNvPr>
          <p:cNvSpPr>
            <a:spLocks noGrp="1"/>
          </p:cNvSpPr>
          <p:nvPr>
            <p:ph type="title"/>
          </p:nvPr>
        </p:nvSpPr>
        <p:spPr>
          <a:xfrm>
            <a:off x="311700" y="292625"/>
            <a:ext cx="8520600" cy="572700"/>
          </a:xfrm>
        </p:spPr>
        <p:txBody>
          <a:bodyPr>
            <a:normAutofit fontScale="90000"/>
          </a:bodyPr>
          <a:lstStyle/>
          <a:p>
            <a:r>
              <a:rPr lang="en-US" b="1" dirty="0"/>
              <a:t>The ‘spacetime white noise’ </a:t>
            </a:r>
            <a:r>
              <a:rPr lang="en-US" b="1" i="1" dirty="0"/>
              <a:t>Ẇ(</a:t>
            </a:r>
            <a:r>
              <a:rPr lang="en-US" b="1" i="1" dirty="0" err="1"/>
              <a:t>x,t</a:t>
            </a:r>
            <a:r>
              <a:rPr lang="en-US" b="1" i="1" dirty="0"/>
              <a:t>)</a:t>
            </a:r>
            <a:endParaRPr lang="en-GB" b="1" i="1" dirty="0"/>
          </a:p>
        </p:txBody>
      </p:sp>
      <p:pic>
        <p:nvPicPr>
          <p:cNvPr id="8" name="Graphic 7">
            <a:extLst>
              <a:ext uri="{FF2B5EF4-FFF2-40B4-BE49-F238E27FC236}">
                <a16:creationId xmlns:a16="http://schemas.microsoft.com/office/drawing/2014/main" id="{B76FA043-1833-0BB4-E6D1-9137ACF05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700" y="972679"/>
            <a:ext cx="8190616" cy="238562"/>
          </a:xfrm>
          <a:prstGeom prst="rect">
            <a:avLst/>
          </a:prstGeom>
        </p:spPr>
      </p:pic>
      <p:pic>
        <p:nvPicPr>
          <p:cNvPr id="13" name="Graphic 12">
            <a:extLst>
              <a:ext uri="{FF2B5EF4-FFF2-40B4-BE49-F238E27FC236}">
                <a16:creationId xmlns:a16="http://schemas.microsoft.com/office/drawing/2014/main" id="{5940149E-4DBA-678A-013A-DA859BBE8C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685" y="1418126"/>
            <a:ext cx="6324435" cy="1399875"/>
          </a:xfrm>
          <a:prstGeom prst="rect">
            <a:avLst/>
          </a:prstGeom>
        </p:spPr>
      </p:pic>
      <p:sp>
        <p:nvSpPr>
          <p:cNvPr id="11" name="Rectangle 10">
            <a:extLst>
              <a:ext uri="{FF2B5EF4-FFF2-40B4-BE49-F238E27FC236}">
                <a16:creationId xmlns:a16="http://schemas.microsoft.com/office/drawing/2014/main" id="{7047389F-9BBC-3E6E-E03E-60B321405729}"/>
              </a:ext>
            </a:extLst>
          </p:cNvPr>
          <p:cNvSpPr/>
          <p:nvPr/>
        </p:nvSpPr>
        <p:spPr>
          <a:xfrm>
            <a:off x="122842" y="2071099"/>
            <a:ext cx="7910609" cy="8420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6048F55-6821-522B-0ADE-8EE76E7F9A2B}"/>
              </a:ext>
            </a:extLst>
          </p:cNvPr>
          <p:cNvSpPr/>
          <p:nvPr/>
        </p:nvSpPr>
        <p:spPr>
          <a:xfrm>
            <a:off x="1908721" y="1368899"/>
            <a:ext cx="3945934" cy="8914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Graphic 14">
            <a:extLst>
              <a:ext uri="{FF2B5EF4-FFF2-40B4-BE49-F238E27FC236}">
                <a16:creationId xmlns:a16="http://schemas.microsoft.com/office/drawing/2014/main" id="{09317916-1AEA-ED2D-7D11-5EE87A568C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8525" y="3656552"/>
            <a:ext cx="4151587" cy="1471449"/>
          </a:xfrm>
          <a:prstGeom prst="rect">
            <a:avLst/>
          </a:prstGeom>
        </p:spPr>
      </p:pic>
      <p:sp>
        <p:nvSpPr>
          <p:cNvPr id="16" name="Rectangle 15">
            <a:extLst>
              <a:ext uri="{FF2B5EF4-FFF2-40B4-BE49-F238E27FC236}">
                <a16:creationId xmlns:a16="http://schemas.microsoft.com/office/drawing/2014/main" id="{A433D360-2823-BCDC-6570-007D5AD5BD99}"/>
              </a:ext>
            </a:extLst>
          </p:cNvPr>
          <p:cNvSpPr/>
          <p:nvPr/>
        </p:nvSpPr>
        <p:spPr>
          <a:xfrm>
            <a:off x="122842" y="3087801"/>
            <a:ext cx="8520600" cy="2056406"/>
          </a:xfrm>
          <a:prstGeom prst="rect">
            <a:avLst/>
          </a:prstGeom>
          <a:solidFill>
            <a:srgbClr val="7030A0">
              <a:alpha val="30980"/>
            </a:srgb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A38D3EF5-F966-C211-32EC-DF9954AC93B6}"/>
              </a:ext>
            </a:extLst>
          </p:cNvPr>
          <p:cNvSpPr txBox="1"/>
          <p:nvPr/>
        </p:nvSpPr>
        <p:spPr>
          <a:xfrm>
            <a:off x="153957" y="3095421"/>
            <a:ext cx="3254417" cy="307777"/>
          </a:xfrm>
          <a:prstGeom prst="rect">
            <a:avLst/>
          </a:prstGeom>
          <a:noFill/>
        </p:spPr>
        <p:txBody>
          <a:bodyPr wrap="none" rtlCol="0">
            <a:spAutoFit/>
          </a:bodyPr>
          <a:lstStyle/>
          <a:p>
            <a:r>
              <a:rPr lang="en-US" b="1" dirty="0"/>
              <a:t>The purely temporal white noise </a:t>
            </a:r>
            <a:r>
              <a:rPr lang="el-GR" b="1" dirty="0"/>
              <a:t>η</a:t>
            </a:r>
            <a:r>
              <a:rPr lang="en-US" b="1" dirty="0"/>
              <a:t>(t)</a:t>
            </a:r>
            <a:endParaRPr lang="en-GB" b="1" dirty="0"/>
          </a:p>
        </p:txBody>
      </p:sp>
      <p:pic>
        <p:nvPicPr>
          <p:cNvPr id="22" name="Graphic 21">
            <a:extLst>
              <a:ext uri="{FF2B5EF4-FFF2-40B4-BE49-F238E27FC236}">
                <a16:creationId xmlns:a16="http://schemas.microsoft.com/office/drawing/2014/main" id="{82F7CE4F-25F2-624E-1A05-5691ECABAA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0035" y="3452425"/>
            <a:ext cx="4514850" cy="142875"/>
          </a:xfrm>
          <a:prstGeom prst="rect">
            <a:avLst/>
          </a:prstGeom>
        </p:spPr>
      </p:pic>
      <p:pic>
        <p:nvPicPr>
          <p:cNvPr id="30" name="Graphic 29">
            <a:extLst>
              <a:ext uri="{FF2B5EF4-FFF2-40B4-BE49-F238E27FC236}">
                <a16:creationId xmlns:a16="http://schemas.microsoft.com/office/drawing/2014/main" id="{1026DF53-34BB-2D17-611E-832165E1A1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40120" y="3945016"/>
            <a:ext cx="1001014" cy="240810"/>
          </a:xfrm>
          <a:prstGeom prst="rect">
            <a:avLst/>
          </a:prstGeom>
        </p:spPr>
      </p:pic>
      <p:pic>
        <p:nvPicPr>
          <p:cNvPr id="34" name="Graphic 33">
            <a:extLst>
              <a:ext uri="{FF2B5EF4-FFF2-40B4-BE49-F238E27FC236}">
                <a16:creationId xmlns:a16="http://schemas.microsoft.com/office/drawing/2014/main" id="{D5CDE8C6-35EB-0C22-FCC6-D36C44E9C3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83776" y="4610065"/>
            <a:ext cx="1113702" cy="240810"/>
          </a:xfrm>
          <a:prstGeom prst="rect">
            <a:avLst/>
          </a:prstGeom>
        </p:spPr>
      </p:pic>
      <p:pic>
        <p:nvPicPr>
          <p:cNvPr id="6" name="Graphic 5">
            <a:extLst>
              <a:ext uri="{FF2B5EF4-FFF2-40B4-BE49-F238E27FC236}">
                <a16:creationId xmlns:a16="http://schemas.microsoft.com/office/drawing/2014/main" id="{5D4639E0-BE89-37E1-5D47-F5665B7727E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70822" y="1614492"/>
            <a:ext cx="1172620" cy="241885"/>
          </a:xfrm>
          <a:prstGeom prst="rect">
            <a:avLst/>
          </a:prstGeom>
        </p:spPr>
      </p:pic>
      <p:pic>
        <p:nvPicPr>
          <p:cNvPr id="12" name="Graphic 11">
            <a:extLst>
              <a:ext uri="{FF2B5EF4-FFF2-40B4-BE49-F238E27FC236}">
                <a16:creationId xmlns:a16="http://schemas.microsoft.com/office/drawing/2014/main" id="{065C8A88-4BF4-2D6E-5307-C7378D8B76E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08700" y="2363659"/>
            <a:ext cx="1561260" cy="241885"/>
          </a:xfrm>
          <a:prstGeom prst="rect">
            <a:avLst/>
          </a:prstGeom>
        </p:spPr>
      </p:pic>
    </p:spTree>
    <p:extLst>
      <p:ext uri="{BB962C8B-B14F-4D97-AF65-F5344CB8AC3E}">
        <p14:creationId xmlns:p14="http://schemas.microsoft.com/office/powerpoint/2010/main" val="384614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6"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203" name="Google Shape;203;p21"/>
          <p:cNvSpPr txBox="1">
            <a:spLocks noGrp="1"/>
          </p:cNvSpPr>
          <p:nvPr>
            <p:ph type="title"/>
          </p:nvPr>
        </p:nvSpPr>
        <p:spPr>
          <a:xfrm>
            <a:off x="235500" y="64025"/>
            <a:ext cx="8682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dirty="0"/>
              <a:t>Population dynamics as a stochastic birth-death process</a:t>
            </a:r>
            <a:endParaRPr sz="2420" b="1" dirty="0"/>
          </a:p>
        </p:txBody>
      </p:sp>
      <p:pic>
        <p:nvPicPr>
          <p:cNvPr id="186" name="Google Shape;186;p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912895" y="1813233"/>
            <a:ext cx="706979" cy="501337"/>
          </a:xfrm>
          <a:prstGeom prst="rect">
            <a:avLst/>
          </a:prstGeom>
          <a:noFill/>
          <a:ln>
            <a:noFill/>
          </a:ln>
        </p:spPr>
      </p:pic>
      <p:pic>
        <p:nvPicPr>
          <p:cNvPr id="189" name="Google Shape;189;p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37655" y="3718371"/>
            <a:ext cx="706979" cy="501337"/>
          </a:xfrm>
          <a:prstGeom prst="rect">
            <a:avLst/>
          </a:prstGeom>
          <a:noFill/>
          <a:ln>
            <a:noFill/>
          </a:ln>
        </p:spPr>
      </p:pic>
      <p:sp>
        <p:nvSpPr>
          <p:cNvPr id="195" name="Google Shape;195;p21"/>
          <p:cNvSpPr txBox="1"/>
          <p:nvPr/>
        </p:nvSpPr>
        <p:spPr>
          <a:xfrm>
            <a:off x="3312029" y="1706443"/>
            <a:ext cx="371916" cy="5879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400" dirty="0">
                <a:latin typeface="Times New Roman"/>
                <a:ea typeface="Times New Roman"/>
                <a:cs typeface="Times New Roman"/>
                <a:sym typeface="Times New Roman"/>
              </a:rPr>
              <a:t>+</a:t>
            </a:r>
            <a:endParaRPr sz="4400" dirty="0">
              <a:latin typeface="Times New Roman"/>
              <a:ea typeface="Times New Roman"/>
              <a:cs typeface="Times New Roman"/>
              <a:sym typeface="Times New Roman"/>
            </a:endParaRPr>
          </a:p>
        </p:txBody>
      </p:sp>
      <p:sp>
        <p:nvSpPr>
          <p:cNvPr id="196" name="Google Shape;196;p21"/>
          <p:cNvSpPr txBox="1"/>
          <p:nvPr/>
        </p:nvSpPr>
        <p:spPr>
          <a:xfrm>
            <a:off x="3312029" y="3489474"/>
            <a:ext cx="371916" cy="6060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400" dirty="0">
                <a:latin typeface="Times New Roman"/>
                <a:ea typeface="Times New Roman"/>
                <a:cs typeface="Times New Roman"/>
                <a:sym typeface="Times New Roman"/>
              </a:rPr>
              <a:t>–</a:t>
            </a:r>
            <a:endParaRPr sz="4400" dirty="0">
              <a:latin typeface="Times New Roman"/>
              <a:ea typeface="Times New Roman"/>
              <a:cs typeface="Times New Roman"/>
              <a:sym typeface="Times New Roman"/>
            </a:endParaRPr>
          </a:p>
        </p:txBody>
      </p:sp>
      <p:pic>
        <p:nvPicPr>
          <p:cNvPr id="2" name="Google Shape;186;p21">
            <a:extLst>
              <a:ext uri="{FF2B5EF4-FFF2-40B4-BE49-F238E27FC236}">
                <a16:creationId xmlns:a16="http://schemas.microsoft.com/office/drawing/2014/main" id="{139A33D0-203B-0F82-8583-41AA921596E0}"/>
              </a:ext>
            </a:extLst>
          </p:cNvPr>
          <p:cNvPicPr preferRelativeResize="0">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500097" y="2551436"/>
            <a:ext cx="641447" cy="454866"/>
          </a:xfrm>
          <a:prstGeom prst="rect">
            <a:avLst/>
          </a:prstGeom>
          <a:noFill/>
          <a:ln>
            <a:noFill/>
          </a:ln>
        </p:spPr>
      </p:pic>
      <p:pic>
        <p:nvPicPr>
          <p:cNvPr id="3" name="Google Shape;186;p21">
            <a:extLst>
              <a:ext uri="{FF2B5EF4-FFF2-40B4-BE49-F238E27FC236}">
                <a16:creationId xmlns:a16="http://schemas.microsoft.com/office/drawing/2014/main" id="{F58EA270-822F-23E9-5DEE-3D3CFCF2741D}"/>
              </a:ext>
            </a:extLst>
          </p:cNvPr>
          <p:cNvPicPr preferRelativeResize="0">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969099" y="2525701"/>
            <a:ext cx="710225" cy="503638"/>
          </a:xfrm>
          <a:prstGeom prst="rect">
            <a:avLst/>
          </a:prstGeom>
          <a:noFill/>
          <a:ln>
            <a:noFill/>
          </a:ln>
        </p:spPr>
      </p:pic>
      <p:pic>
        <p:nvPicPr>
          <p:cNvPr id="4" name="Google Shape;186;p21">
            <a:extLst>
              <a:ext uri="{FF2B5EF4-FFF2-40B4-BE49-F238E27FC236}">
                <a16:creationId xmlns:a16="http://schemas.microsoft.com/office/drawing/2014/main" id="{5249AE60-5AF1-0860-AE52-2BF99D27B1BE}"/>
              </a:ext>
            </a:extLst>
          </p:cNvPr>
          <p:cNvPicPr preferRelativeResize="0">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1297929" y="2985836"/>
            <a:ext cx="710225" cy="503638"/>
          </a:xfrm>
          <a:prstGeom prst="rect">
            <a:avLst/>
          </a:prstGeom>
          <a:noFill/>
          <a:ln>
            <a:noFill/>
          </a:ln>
        </p:spPr>
      </p:pic>
      <p:pic>
        <p:nvPicPr>
          <p:cNvPr id="5" name="Google Shape;186;p21">
            <a:extLst>
              <a:ext uri="{FF2B5EF4-FFF2-40B4-BE49-F238E27FC236}">
                <a16:creationId xmlns:a16="http://schemas.microsoft.com/office/drawing/2014/main" id="{C9398BE5-D46B-2118-32DF-BCCAECE567EF}"/>
              </a:ext>
            </a:extLst>
          </p:cNvPr>
          <p:cNvPicPr preferRelativeResize="0">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643282" y="1748608"/>
            <a:ext cx="710225" cy="503638"/>
          </a:xfrm>
          <a:prstGeom prst="rect">
            <a:avLst/>
          </a:prstGeom>
          <a:noFill/>
          <a:ln>
            <a:noFill/>
          </a:ln>
        </p:spPr>
      </p:pic>
      <p:pic>
        <p:nvPicPr>
          <p:cNvPr id="6" name="Google Shape;186;p21">
            <a:extLst>
              <a:ext uri="{FF2B5EF4-FFF2-40B4-BE49-F238E27FC236}">
                <a16:creationId xmlns:a16="http://schemas.microsoft.com/office/drawing/2014/main" id="{C44C6419-5DDA-13E4-060F-33A74C28B228}"/>
              </a:ext>
            </a:extLst>
          </p:cNvPr>
          <p:cNvPicPr preferRelativeResize="0">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1531738" y="2470806"/>
            <a:ext cx="710225" cy="503638"/>
          </a:xfrm>
          <a:prstGeom prst="rect">
            <a:avLst/>
          </a:prstGeom>
          <a:noFill/>
          <a:ln>
            <a:noFill/>
          </a:ln>
        </p:spPr>
      </p:pic>
      <p:pic>
        <p:nvPicPr>
          <p:cNvPr id="7" name="Google Shape;186;p21">
            <a:extLst>
              <a:ext uri="{FF2B5EF4-FFF2-40B4-BE49-F238E27FC236}">
                <a16:creationId xmlns:a16="http://schemas.microsoft.com/office/drawing/2014/main" id="{CABE31AB-C920-4326-95D3-53A457FA50B3}"/>
              </a:ext>
            </a:extLst>
          </p:cNvPr>
          <p:cNvPicPr preferRelativeResize="0">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729207" y="3218382"/>
            <a:ext cx="710225" cy="503638"/>
          </a:xfrm>
          <a:prstGeom prst="rect">
            <a:avLst/>
          </a:prstGeom>
          <a:noFill/>
          <a:ln>
            <a:noFill/>
          </a:ln>
        </p:spPr>
      </p:pic>
      <p:pic>
        <p:nvPicPr>
          <p:cNvPr id="8" name="Google Shape;186;p21">
            <a:extLst>
              <a:ext uri="{FF2B5EF4-FFF2-40B4-BE49-F238E27FC236}">
                <a16:creationId xmlns:a16="http://schemas.microsoft.com/office/drawing/2014/main" id="{30EF9806-EB2D-3A4F-F4A5-215371590209}"/>
              </a:ext>
            </a:extLst>
          </p:cNvPr>
          <p:cNvPicPr preferRelativeResize="0">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1118510" y="1954619"/>
            <a:ext cx="710225" cy="503638"/>
          </a:xfrm>
          <a:prstGeom prst="rect">
            <a:avLst/>
          </a:prstGeom>
          <a:noFill/>
          <a:ln>
            <a:noFill/>
          </a:ln>
        </p:spPr>
      </p:pic>
      <p:pic>
        <p:nvPicPr>
          <p:cNvPr id="9" name="Google Shape;186;p21">
            <a:extLst>
              <a:ext uri="{FF2B5EF4-FFF2-40B4-BE49-F238E27FC236}">
                <a16:creationId xmlns:a16="http://schemas.microsoft.com/office/drawing/2014/main" id="{95AB7BCE-3AE3-7B64-AB33-4FF6F48B4CCC}"/>
              </a:ext>
            </a:extLst>
          </p:cNvPr>
          <p:cNvPicPr preferRelativeResize="0">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191971" y="2279505"/>
            <a:ext cx="710225" cy="503638"/>
          </a:xfrm>
          <a:prstGeom prst="rect">
            <a:avLst/>
          </a:prstGeom>
          <a:noFill/>
          <a:ln>
            <a:noFill/>
          </a:ln>
        </p:spPr>
      </p:pic>
      <p:pic>
        <p:nvPicPr>
          <p:cNvPr id="10" name="Google Shape;186;p21">
            <a:extLst>
              <a:ext uri="{FF2B5EF4-FFF2-40B4-BE49-F238E27FC236}">
                <a16:creationId xmlns:a16="http://schemas.microsoft.com/office/drawing/2014/main" id="{1857E265-20AA-B66E-AE98-4C85C210B6E5}"/>
              </a:ext>
            </a:extLst>
          </p:cNvPr>
          <p:cNvPicPr preferRelativeResize="0">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299613" y="2985836"/>
            <a:ext cx="710225" cy="503638"/>
          </a:xfrm>
          <a:prstGeom prst="rect">
            <a:avLst/>
          </a:prstGeom>
          <a:noFill/>
          <a:ln>
            <a:noFill/>
          </a:ln>
        </p:spPr>
      </p:pic>
      <p:sp>
        <p:nvSpPr>
          <p:cNvPr id="12" name="Oval 11">
            <a:extLst>
              <a:ext uri="{FF2B5EF4-FFF2-40B4-BE49-F238E27FC236}">
                <a16:creationId xmlns:a16="http://schemas.microsoft.com/office/drawing/2014/main" id="{284D0F4F-1711-B956-1BC6-85C9012BDF0E}"/>
              </a:ext>
            </a:extLst>
          </p:cNvPr>
          <p:cNvSpPr/>
          <p:nvPr/>
        </p:nvSpPr>
        <p:spPr>
          <a:xfrm>
            <a:off x="86585" y="1706443"/>
            <a:ext cx="2217378" cy="217782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Graphic 13">
            <a:extLst>
              <a:ext uri="{FF2B5EF4-FFF2-40B4-BE49-F238E27FC236}">
                <a16:creationId xmlns:a16="http://schemas.microsoft.com/office/drawing/2014/main" id="{11A2D901-7BA8-2C2C-A032-70320E7BB0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940" y="4014572"/>
            <a:ext cx="290131" cy="256941"/>
          </a:xfrm>
          <a:prstGeom prst="rect">
            <a:avLst/>
          </a:prstGeom>
        </p:spPr>
      </p:pic>
      <p:pic>
        <p:nvPicPr>
          <p:cNvPr id="16" name="Graphic 15">
            <a:extLst>
              <a:ext uri="{FF2B5EF4-FFF2-40B4-BE49-F238E27FC236}">
                <a16:creationId xmlns:a16="http://schemas.microsoft.com/office/drawing/2014/main" id="{DC5964C3-917F-55D1-1F19-C2283FE26D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549073">
            <a:off x="2454784" y="1924422"/>
            <a:ext cx="514722" cy="328998"/>
          </a:xfrm>
          <a:prstGeom prst="rect">
            <a:avLst/>
          </a:prstGeom>
        </p:spPr>
      </p:pic>
      <p:cxnSp>
        <p:nvCxnSpPr>
          <p:cNvPr id="19" name="Straight Arrow Connector 18">
            <a:extLst>
              <a:ext uri="{FF2B5EF4-FFF2-40B4-BE49-F238E27FC236}">
                <a16:creationId xmlns:a16="http://schemas.microsoft.com/office/drawing/2014/main" id="{7D0D5EFD-2DFB-E667-5871-DF2383AB2EE3}"/>
              </a:ext>
            </a:extLst>
          </p:cNvPr>
          <p:cNvCxnSpPr>
            <a:cxnSpLocks/>
          </p:cNvCxnSpPr>
          <p:nvPr/>
        </p:nvCxnSpPr>
        <p:spPr>
          <a:xfrm flipV="1">
            <a:off x="2301272" y="2142519"/>
            <a:ext cx="957046" cy="294042"/>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0B7D92E-6039-A1FE-DC41-07EAE25825B2}"/>
              </a:ext>
            </a:extLst>
          </p:cNvPr>
          <p:cNvCxnSpPr>
            <a:cxnSpLocks/>
          </p:cNvCxnSpPr>
          <p:nvPr/>
        </p:nvCxnSpPr>
        <p:spPr>
          <a:xfrm>
            <a:off x="2146129" y="3489474"/>
            <a:ext cx="1112189" cy="3947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pic>
        <p:nvPicPr>
          <p:cNvPr id="22" name="Graphic 21">
            <a:extLst>
              <a:ext uri="{FF2B5EF4-FFF2-40B4-BE49-F238E27FC236}">
                <a16:creationId xmlns:a16="http://schemas.microsoft.com/office/drawing/2014/main" id="{5F99F4C3-2B09-E94D-A95F-C1604B8F66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05903">
            <a:off x="2456281" y="3259938"/>
            <a:ext cx="587389" cy="354801"/>
          </a:xfrm>
          <a:prstGeom prst="rect">
            <a:avLst/>
          </a:prstGeom>
        </p:spPr>
      </p:pic>
      <p:pic>
        <p:nvPicPr>
          <p:cNvPr id="13" name="Google Shape;236;p31">
            <a:extLst>
              <a:ext uri="{FF2B5EF4-FFF2-40B4-BE49-F238E27FC236}">
                <a16:creationId xmlns:a16="http://schemas.microsoft.com/office/drawing/2014/main" id="{057F003A-6F07-B2CD-CA74-8451EAF45CE4}"/>
              </a:ext>
            </a:extLst>
          </p:cNvPr>
          <p:cNvPicPr preferRelativeResize="0">
            <a:picLocks noChangeAspect="1"/>
          </p:cNvPicPr>
          <p:nvPr/>
        </p:nvPicPr>
        <p:blipFill rotWithShape="1">
          <a:blip r:embed="rId12" cstate="screen">
            <a:alphaModFix/>
            <a:extLst>
              <a:ext uri="{28A0092B-C50C-407E-A947-70E740481C1C}">
                <a14:useLocalDpi xmlns:a14="http://schemas.microsoft.com/office/drawing/2010/main"/>
              </a:ext>
            </a:extLst>
          </a:blip>
          <a:srcRect/>
          <a:stretch/>
        </p:blipFill>
        <p:spPr>
          <a:xfrm>
            <a:off x="4593549" y="2208842"/>
            <a:ext cx="4463866" cy="15602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500"/>
                                        <p:tgtEl>
                                          <p:spTgt spid="18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500"/>
                                        <p:tgtEl>
                                          <p:spTgt spid="196"/>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9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8880-3D0D-7540-9FDE-267FD35A2BFE}"/>
              </a:ext>
            </a:extLst>
          </p:cNvPr>
          <p:cNvSpPr>
            <a:spLocks noGrp="1"/>
          </p:cNvSpPr>
          <p:nvPr>
            <p:ph type="title"/>
          </p:nvPr>
        </p:nvSpPr>
        <p:spPr>
          <a:xfrm>
            <a:off x="311700" y="201185"/>
            <a:ext cx="8520600" cy="572700"/>
          </a:xfrm>
        </p:spPr>
        <p:txBody>
          <a:bodyPr>
            <a:normAutofit fontScale="90000"/>
          </a:bodyPr>
          <a:lstStyle/>
          <a:p>
            <a:r>
              <a:rPr lang="en-US" b="1" dirty="0"/>
              <a:t>Some resultant equations for evolutionary biology</a:t>
            </a:r>
            <a:endParaRPr lang="en-GB" b="1" dirty="0"/>
          </a:p>
        </p:txBody>
      </p:sp>
      <p:pic>
        <p:nvPicPr>
          <p:cNvPr id="6" name="Graphic 5">
            <a:extLst>
              <a:ext uri="{FF2B5EF4-FFF2-40B4-BE49-F238E27FC236}">
                <a16:creationId xmlns:a16="http://schemas.microsoft.com/office/drawing/2014/main" id="{1D87C53B-E1EE-9EDD-6C88-1E44E09BDB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7520" y="2240280"/>
            <a:ext cx="4556760" cy="906385"/>
          </a:xfrm>
          <a:prstGeom prst="rect">
            <a:avLst/>
          </a:prstGeom>
        </p:spPr>
      </p:pic>
      <p:pic>
        <p:nvPicPr>
          <p:cNvPr id="8" name="Graphic 7">
            <a:extLst>
              <a:ext uri="{FF2B5EF4-FFF2-40B4-BE49-F238E27FC236}">
                <a16:creationId xmlns:a16="http://schemas.microsoft.com/office/drawing/2014/main" id="{1C46769F-9028-28BA-5996-7EEFBBEEBD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2000" y="1305652"/>
            <a:ext cx="4246006" cy="815082"/>
          </a:xfrm>
          <a:prstGeom prst="rect">
            <a:avLst/>
          </a:prstGeom>
        </p:spPr>
      </p:pic>
      <p:pic>
        <p:nvPicPr>
          <p:cNvPr id="10" name="Graphic 9">
            <a:extLst>
              <a:ext uri="{FF2B5EF4-FFF2-40B4-BE49-F238E27FC236}">
                <a16:creationId xmlns:a16="http://schemas.microsoft.com/office/drawing/2014/main" id="{55DA13DF-8BB3-D884-1248-39CA4E0A73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24521" y="3569894"/>
            <a:ext cx="5547937" cy="740462"/>
          </a:xfrm>
          <a:prstGeom prst="rect">
            <a:avLst/>
          </a:prstGeom>
        </p:spPr>
      </p:pic>
      <p:sp>
        <p:nvSpPr>
          <p:cNvPr id="11" name="TextBox 10">
            <a:extLst>
              <a:ext uri="{FF2B5EF4-FFF2-40B4-BE49-F238E27FC236}">
                <a16:creationId xmlns:a16="http://schemas.microsoft.com/office/drawing/2014/main" id="{C4C9E465-DA85-DC94-066E-10F45796FE13}"/>
              </a:ext>
            </a:extLst>
          </p:cNvPr>
          <p:cNvSpPr txBox="1"/>
          <p:nvPr/>
        </p:nvSpPr>
        <p:spPr>
          <a:xfrm>
            <a:off x="213360" y="2240280"/>
            <a:ext cx="2568332" cy="523220"/>
          </a:xfrm>
          <a:prstGeom prst="rect">
            <a:avLst/>
          </a:prstGeom>
          <a:noFill/>
        </p:spPr>
        <p:txBody>
          <a:bodyPr wrap="none" rtlCol="0">
            <a:spAutoFit/>
          </a:bodyPr>
          <a:lstStyle/>
          <a:p>
            <a:r>
              <a:rPr lang="en-US" b="1" dirty="0"/>
              <a:t>Replicator-Mutator equation</a:t>
            </a:r>
            <a:br>
              <a:rPr lang="en-US" b="1" dirty="0"/>
            </a:br>
            <a:r>
              <a:rPr lang="en-US" b="1" dirty="0"/>
              <a:t>( = Crow-Kimura equation)</a:t>
            </a:r>
            <a:endParaRPr lang="en-GB" b="1" dirty="0"/>
          </a:p>
        </p:txBody>
      </p:sp>
      <p:sp>
        <p:nvSpPr>
          <p:cNvPr id="12" name="TextBox 11">
            <a:extLst>
              <a:ext uri="{FF2B5EF4-FFF2-40B4-BE49-F238E27FC236}">
                <a16:creationId xmlns:a16="http://schemas.microsoft.com/office/drawing/2014/main" id="{8ACF18FE-3105-7018-9E71-49D3E57BD8D2}"/>
              </a:ext>
            </a:extLst>
          </p:cNvPr>
          <p:cNvSpPr txBox="1"/>
          <p:nvPr/>
        </p:nvSpPr>
        <p:spPr>
          <a:xfrm>
            <a:off x="213360" y="3627120"/>
            <a:ext cx="1417376" cy="307777"/>
          </a:xfrm>
          <a:prstGeom prst="rect">
            <a:avLst/>
          </a:prstGeom>
          <a:noFill/>
        </p:spPr>
        <p:txBody>
          <a:bodyPr wrap="none" rtlCol="0">
            <a:spAutoFit/>
          </a:bodyPr>
          <a:lstStyle/>
          <a:p>
            <a:r>
              <a:rPr lang="en-US" b="1" dirty="0"/>
              <a:t>Price equation</a:t>
            </a:r>
            <a:endParaRPr lang="en-GB" b="1" dirty="0"/>
          </a:p>
        </p:txBody>
      </p:sp>
      <p:cxnSp>
        <p:nvCxnSpPr>
          <p:cNvPr id="9" name="Curved Connector 8">
            <a:extLst>
              <a:ext uri="{FF2B5EF4-FFF2-40B4-BE49-F238E27FC236}">
                <a16:creationId xmlns:a16="http://schemas.microsoft.com/office/drawing/2014/main" id="{BA0C3671-613A-C0E8-C20D-BC243347640A}"/>
              </a:ext>
            </a:extLst>
          </p:cNvPr>
          <p:cNvCxnSpPr>
            <a:cxnSpLocks/>
          </p:cNvCxnSpPr>
          <p:nvPr/>
        </p:nvCxnSpPr>
        <p:spPr>
          <a:xfrm rot="5400000" flipH="1" flipV="1">
            <a:off x="3913106" y="1654212"/>
            <a:ext cx="686610" cy="485528"/>
          </a:xfrm>
          <a:prstGeom prst="curvedConnector3">
            <a:avLst>
              <a:gd name="adj1" fmla="val 100678"/>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1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9"/>
          <p:cNvSpPr txBox="1">
            <a:spLocks noGrp="1"/>
          </p:cNvSpPr>
          <p:nvPr>
            <p:ph type="title"/>
          </p:nvPr>
        </p:nvSpPr>
        <p:spPr>
          <a:xfrm>
            <a:off x="160750" y="143125"/>
            <a:ext cx="8660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Moving to Fourier space to recover discrete morphs</a:t>
            </a:r>
            <a:endParaRPr b="1" dirty="0"/>
          </a:p>
        </p:txBody>
      </p:sp>
      <p:pic>
        <p:nvPicPr>
          <p:cNvPr id="464" name="Google Shape;464;p49"/>
          <p:cNvPicPr preferRelativeResize="0"/>
          <p:nvPr/>
        </p:nvPicPr>
        <p:blipFill rotWithShape="1">
          <a:blip r:embed="rId3" cstate="screen">
            <a:alphaModFix/>
            <a:extLst>
              <a:ext uri="{28A0092B-C50C-407E-A947-70E740481C1C}">
                <a14:useLocalDpi xmlns:a14="http://schemas.microsoft.com/office/drawing/2010/main"/>
              </a:ext>
            </a:extLst>
          </a:blip>
          <a:srcRect r="7244"/>
          <a:stretch/>
        </p:blipFill>
        <p:spPr>
          <a:xfrm>
            <a:off x="160750" y="711975"/>
            <a:ext cx="5745925" cy="2737778"/>
          </a:xfrm>
          <a:prstGeom prst="rect">
            <a:avLst/>
          </a:prstGeom>
          <a:noFill/>
          <a:ln>
            <a:noFill/>
          </a:ln>
        </p:spPr>
      </p:pic>
      <p:pic>
        <p:nvPicPr>
          <p:cNvPr id="465" name="Google Shape;465;p4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743425" y="3246223"/>
            <a:ext cx="3230426" cy="1503752"/>
          </a:xfrm>
          <a:prstGeom prst="rect">
            <a:avLst/>
          </a:prstGeom>
          <a:noFill/>
          <a:ln>
            <a:noFill/>
          </a:ln>
        </p:spPr>
      </p:pic>
      <p:pic>
        <p:nvPicPr>
          <p:cNvPr id="466" name="Google Shape;466;p4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073400" y="1002502"/>
            <a:ext cx="2538875" cy="2358619"/>
          </a:xfrm>
          <a:prstGeom prst="rect">
            <a:avLst/>
          </a:prstGeom>
          <a:noFill/>
          <a:ln>
            <a:noFill/>
          </a:ln>
        </p:spPr>
      </p:pic>
      <p:sp>
        <p:nvSpPr>
          <p:cNvPr id="467" name="Google Shape;467;p49"/>
          <p:cNvSpPr txBox="1"/>
          <p:nvPr/>
        </p:nvSpPr>
        <p:spPr>
          <a:xfrm>
            <a:off x="7491000" y="4809074"/>
            <a:ext cx="1717200" cy="22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t>Rogers and McKane 2015</a:t>
            </a:r>
            <a:endParaRPr sz="900"/>
          </a:p>
        </p:txBody>
      </p:sp>
      <p:pic>
        <p:nvPicPr>
          <p:cNvPr id="2" name="Google Shape;454;p48">
            <a:extLst>
              <a:ext uri="{FF2B5EF4-FFF2-40B4-BE49-F238E27FC236}">
                <a16:creationId xmlns:a16="http://schemas.microsoft.com/office/drawing/2014/main" id="{01B70196-4A96-7571-D478-A7987D418909}"/>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31725" y="3361121"/>
            <a:ext cx="4428060" cy="169759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5"/>
                                        </p:tgtEl>
                                        <p:attrNameLst>
                                          <p:attrName>style.visibility</p:attrName>
                                        </p:attrNameLst>
                                      </p:cBhvr>
                                      <p:to>
                                        <p:strVal val="visible"/>
                                      </p:to>
                                    </p:set>
                                    <p:animEffect transition="in" filter="fade">
                                      <p:cBhvr>
                                        <p:cTn id="12" dur="1000"/>
                                        <p:tgtEl>
                                          <p:spTgt spid="465"/>
                                        </p:tgtEl>
                                      </p:cBhvr>
                                    </p:animEffect>
                                  </p:childTnLst>
                                </p:cTn>
                              </p:par>
                              <p:par>
                                <p:cTn id="13" presetID="10" presetClass="entr" presetSubtype="0" fill="hold" nodeType="withEffect">
                                  <p:stCondLst>
                                    <p:cond delay="0"/>
                                  </p:stCondLst>
                                  <p:childTnLst>
                                    <p:set>
                                      <p:cBhvr>
                                        <p:cTn id="14" dur="1" fill="hold">
                                          <p:stCondLst>
                                            <p:cond delay="0"/>
                                          </p:stCondLst>
                                        </p:cTn>
                                        <p:tgtEl>
                                          <p:spTgt spid="466"/>
                                        </p:tgtEl>
                                        <p:attrNameLst>
                                          <p:attrName>style.visibility</p:attrName>
                                        </p:attrNameLst>
                                      </p:cBhvr>
                                      <p:to>
                                        <p:strVal val="visible"/>
                                      </p:to>
                                    </p:set>
                                    <p:animEffect transition="in" filter="fade">
                                      <p:cBhvr>
                                        <p:cTn id="15" dur="1000"/>
                                        <p:tgtEl>
                                          <p:spTgt spid="466"/>
                                        </p:tgtEl>
                                      </p:cBhvr>
                                    </p:animEffect>
                                  </p:childTnLst>
                                </p:cTn>
                              </p:par>
                              <p:par>
                                <p:cTn id="16" presetID="10" presetClass="entr" presetSubtype="0" fill="hold" nodeType="withEffect">
                                  <p:stCondLst>
                                    <p:cond delay="0"/>
                                  </p:stCondLst>
                                  <p:childTnLst>
                                    <p:set>
                                      <p:cBhvr>
                                        <p:cTn id="17" dur="1" fill="hold">
                                          <p:stCondLst>
                                            <p:cond delay="0"/>
                                          </p:stCondLst>
                                        </p:cTn>
                                        <p:tgtEl>
                                          <p:spTgt spid="467"/>
                                        </p:tgtEl>
                                        <p:attrNameLst>
                                          <p:attrName>style.visibility</p:attrName>
                                        </p:attrNameLst>
                                      </p:cBhvr>
                                      <p:to>
                                        <p:strVal val="visible"/>
                                      </p:to>
                                    </p:set>
                                    <p:animEffect transition="in" filter="fade">
                                      <p:cBhvr>
                                        <p:cTn id="18"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22C923-B536-B954-9CEE-8A25208E4794}"/>
              </a:ext>
            </a:extLst>
          </p:cNvPr>
          <p:cNvSpPr/>
          <p:nvPr/>
        </p:nvSpPr>
        <p:spPr>
          <a:xfrm>
            <a:off x="5396865" y="1615440"/>
            <a:ext cx="1758315" cy="746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black and white text on a white background&#10;&#10;Description automatically generated">
            <a:extLst>
              <a:ext uri="{FF2B5EF4-FFF2-40B4-BE49-F238E27FC236}">
                <a16:creationId xmlns:a16="http://schemas.microsoft.com/office/drawing/2014/main" id="{F4943E9B-C38E-A130-08EB-84943B5640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88169" y="245698"/>
            <a:ext cx="6137166" cy="2662640"/>
          </a:xfrm>
          <a:prstGeom prst="rect">
            <a:avLst/>
          </a:prstGeom>
        </p:spPr>
      </p:pic>
      <p:sp>
        <p:nvSpPr>
          <p:cNvPr id="12" name="Title 1">
            <a:extLst>
              <a:ext uri="{FF2B5EF4-FFF2-40B4-BE49-F238E27FC236}">
                <a16:creationId xmlns:a16="http://schemas.microsoft.com/office/drawing/2014/main" id="{659AEDCC-07A4-C431-7649-E8204F673937}"/>
              </a:ext>
            </a:extLst>
          </p:cNvPr>
          <p:cNvSpPr txBox="1">
            <a:spLocks/>
          </p:cNvSpPr>
          <p:nvPr/>
        </p:nvSpPr>
        <p:spPr>
          <a:xfrm>
            <a:off x="62037" y="86683"/>
            <a:ext cx="8520600" cy="572700"/>
          </a:xfrm>
          <a:prstGeom prst="rect">
            <a:avLst/>
          </a:prstGeom>
          <a:noFill/>
          <a:ln>
            <a:noFill/>
          </a:ln>
        </p:spPr>
        <p:txBody>
          <a:bodyPr spcFirstLastPara="1" wrap="square" lIns="91425" tIns="91425" rIns="91425" bIns="91425"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t>Consequences for population biology: ‘noise-induced biasing’</a:t>
            </a:r>
            <a:endParaRPr lang="en-GB" b="1" dirty="0"/>
          </a:p>
        </p:txBody>
      </p:sp>
      <p:pic>
        <p:nvPicPr>
          <p:cNvPr id="2050" name="Picture 2" descr="Screenshot 2020-12-05 at 1.24.46 PM">
            <a:extLst>
              <a:ext uri="{FF2B5EF4-FFF2-40B4-BE49-F238E27FC236}">
                <a16:creationId xmlns:a16="http://schemas.microsoft.com/office/drawing/2014/main" id="{BC53FB58-0B8F-9B29-F49D-FBF5D2E713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8272" y="1017990"/>
            <a:ext cx="2424594" cy="179123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3;p17">
            <a:extLst>
              <a:ext uri="{FF2B5EF4-FFF2-40B4-BE49-F238E27FC236}">
                <a16:creationId xmlns:a16="http://schemas.microsoft.com/office/drawing/2014/main" id="{E59248CC-6DA3-F09C-35AE-2E1304F551BA}"/>
              </a:ext>
            </a:extLst>
          </p:cNvPr>
          <p:cNvSpPr txBox="1"/>
          <p:nvPr/>
        </p:nvSpPr>
        <p:spPr>
          <a:xfrm>
            <a:off x="4816434" y="3089386"/>
            <a:ext cx="1145700" cy="7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rgbClr val="641FED"/>
                </a:solidFill>
                <a:latin typeface="Times New Roman"/>
                <a:ea typeface="Times New Roman"/>
                <a:cs typeface="Times New Roman"/>
                <a:sym typeface="Times New Roman"/>
              </a:rPr>
              <a:t>Effect of Selection (covariance with fitness)</a:t>
            </a:r>
            <a:endParaRPr sz="1500" dirty="0">
              <a:solidFill>
                <a:srgbClr val="641FED"/>
              </a:solidFill>
              <a:latin typeface="Times New Roman"/>
              <a:ea typeface="Times New Roman"/>
              <a:cs typeface="Times New Roman"/>
              <a:sym typeface="Times New Roman"/>
            </a:endParaRPr>
          </a:p>
        </p:txBody>
      </p:sp>
      <p:sp>
        <p:nvSpPr>
          <p:cNvPr id="5" name="Google Shape;94;p17">
            <a:extLst>
              <a:ext uri="{FF2B5EF4-FFF2-40B4-BE49-F238E27FC236}">
                <a16:creationId xmlns:a16="http://schemas.microsoft.com/office/drawing/2014/main" id="{364B0AC8-6DEC-6F20-4B80-1A9BF973AFEE}"/>
              </a:ext>
            </a:extLst>
          </p:cNvPr>
          <p:cNvSpPr txBox="1"/>
          <p:nvPr/>
        </p:nvSpPr>
        <p:spPr>
          <a:xfrm>
            <a:off x="3271247" y="3097254"/>
            <a:ext cx="1103125" cy="7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rgbClr val="CC0000"/>
                </a:solidFill>
                <a:latin typeface="Times New Roman"/>
                <a:ea typeface="Times New Roman"/>
                <a:cs typeface="Times New Roman"/>
                <a:sym typeface="Times New Roman"/>
              </a:rPr>
              <a:t>Change in mean phenotype</a:t>
            </a:r>
            <a:endParaRPr sz="1500" dirty="0">
              <a:solidFill>
                <a:srgbClr val="CC0000"/>
              </a:solidFill>
              <a:latin typeface="Times New Roman"/>
              <a:ea typeface="Times New Roman"/>
              <a:cs typeface="Times New Roman"/>
              <a:sym typeface="Times New Roman"/>
            </a:endParaRPr>
          </a:p>
        </p:txBody>
      </p:sp>
      <p:sp>
        <p:nvSpPr>
          <p:cNvPr id="6" name="Google Shape;95;p17">
            <a:extLst>
              <a:ext uri="{FF2B5EF4-FFF2-40B4-BE49-F238E27FC236}">
                <a16:creationId xmlns:a16="http://schemas.microsoft.com/office/drawing/2014/main" id="{EC466456-7D0B-CD1D-FAD3-35A9BE9CFB5D}"/>
              </a:ext>
            </a:extLst>
          </p:cNvPr>
          <p:cNvSpPr txBox="1"/>
          <p:nvPr/>
        </p:nvSpPr>
        <p:spPr>
          <a:xfrm>
            <a:off x="6373574" y="3150694"/>
            <a:ext cx="1308502"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rgbClr val="38761D"/>
                </a:solidFill>
                <a:latin typeface="Times New Roman"/>
                <a:ea typeface="Times New Roman"/>
                <a:cs typeface="Times New Roman"/>
                <a:sym typeface="Times New Roman"/>
              </a:rPr>
              <a:t>Mutation/</a:t>
            </a:r>
          </a:p>
          <a:p>
            <a:pPr marL="0" lvl="0" indent="0" algn="ctr" rtl="0">
              <a:spcBef>
                <a:spcPts val="0"/>
              </a:spcBef>
              <a:spcAft>
                <a:spcPts val="0"/>
              </a:spcAft>
              <a:buNone/>
            </a:pPr>
            <a:r>
              <a:rPr lang="en" sz="1500" dirty="0">
                <a:solidFill>
                  <a:srgbClr val="38761D"/>
                </a:solidFill>
                <a:latin typeface="Times New Roman"/>
                <a:ea typeface="Times New Roman"/>
                <a:cs typeface="Times New Roman"/>
                <a:sym typeface="Times New Roman"/>
              </a:rPr>
              <a:t>Transmission bias </a:t>
            </a:r>
            <a:endParaRPr sz="1500" dirty="0">
              <a:solidFill>
                <a:srgbClr val="38761D"/>
              </a:solidFill>
              <a:latin typeface="Times New Roman"/>
              <a:ea typeface="Times New Roman"/>
              <a:cs typeface="Times New Roman"/>
              <a:sym typeface="Times New Roman"/>
            </a:endParaRPr>
          </a:p>
        </p:txBody>
      </p:sp>
      <p:sp>
        <p:nvSpPr>
          <p:cNvPr id="7" name="Google Shape;96;p17">
            <a:extLst>
              <a:ext uri="{FF2B5EF4-FFF2-40B4-BE49-F238E27FC236}">
                <a16:creationId xmlns:a16="http://schemas.microsoft.com/office/drawing/2014/main" id="{F1950023-EA65-21CB-EA2C-1EFDFACC0883}"/>
              </a:ext>
            </a:extLst>
          </p:cNvPr>
          <p:cNvSpPr txBox="1"/>
          <p:nvPr/>
        </p:nvSpPr>
        <p:spPr>
          <a:xfrm>
            <a:off x="5986923" y="3174529"/>
            <a:ext cx="3468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dk1"/>
                </a:solidFill>
                <a:latin typeface="Times New Roman"/>
                <a:ea typeface="Times New Roman"/>
                <a:cs typeface="Times New Roman"/>
                <a:sym typeface="Times New Roman"/>
              </a:rPr>
              <a:t>+</a:t>
            </a:r>
            <a:endParaRPr sz="2800" dirty="0">
              <a:solidFill>
                <a:schemeClr val="dk1"/>
              </a:solidFill>
              <a:latin typeface="Times New Roman"/>
              <a:ea typeface="Times New Roman"/>
              <a:cs typeface="Times New Roman"/>
              <a:sym typeface="Times New Roman"/>
            </a:endParaRPr>
          </a:p>
        </p:txBody>
      </p:sp>
      <p:sp>
        <p:nvSpPr>
          <p:cNvPr id="8" name="Google Shape;97;p17">
            <a:extLst>
              <a:ext uri="{FF2B5EF4-FFF2-40B4-BE49-F238E27FC236}">
                <a16:creationId xmlns:a16="http://schemas.microsoft.com/office/drawing/2014/main" id="{324F8DD3-390B-3E24-4EFE-CF344CBC60C8}"/>
              </a:ext>
            </a:extLst>
          </p:cNvPr>
          <p:cNvSpPr txBox="1"/>
          <p:nvPr/>
        </p:nvSpPr>
        <p:spPr>
          <a:xfrm>
            <a:off x="4397012" y="3151429"/>
            <a:ext cx="388800" cy="4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
        <p:nvSpPr>
          <p:cNvPr id="9" name="Google Shape;93;p17">
            <a:extLst>
              <a:ext uri="{FF2B5EF4-FFF2-40B4-BE49-F238E27FC236}">
                <a16:creationId xmlns:a16="http://schemas.microsoft.com/office/drawing/2014/main" id="{45F051F3-4A45-2103-A2B9-87C8BB3FC0DD}"/>
              </a:ext>
            </a:extLst>
          </p:cNvPr>
          <p:cNvSpPr txBox="1"/>
          <p:nvPr/>
        </p:nvSpPr>
        <p:spPr>
          <a:xfrm>
            <a:off x="1543021" y="4119466"/>
            <a:ext cx="1145700" cy="5442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rgbClr val="641FED"/>
                </a:solidFill>
                <a:latin typeface="Times New Roman"/>
                <a:ea typeface="Times New Roman"/>
                <a:cs typeface="Times New Roman"/>
                <a:sym typeface="Times New Roman"/>
              </a:rPr>
              <a:t>Effect of Selection (covariance with fitness)</a:t>
            </a:r>
            <a:endParaRPr sz="1500" dirty="0">
              <a:solidFill>
                <a:srgbClr val="641FED"/>
              </a:solidFill>
              <a:latin typeface="Times New Roman"/>
              <a:ea typeface="Times New Roman"/>
              <a:cs typeface="Times New Roman"/>
              <a:sym typeface="Times New Roman"/>
            </a:endParaRPr>
          </a:p>
        </p:txBody>
      </p:sp>
      <p:sp>
        <p:nvSpPr>
          <p:cNvPr id="11" name="Google Shape;94;p17">
            <a:extLst>
              <a:ext uri="{FF2B5EF4-FFF2-40B4-BE49-F238E27FC236}">
                <a16:creationId xmlns:a16="http://schemas.microsoft.com/office/drawing/2014/main" id="{CDE516B8-811E-9011-382C-D1B7D2942EA5}"/>
              </a:ext>
            </a:extLst>
          </p:cNvPr>
          <p:cNvSpPr txBox="1"/>
          <p:nvPr/>
        </p:nvSpPr>
        <p:spPr>
          <a:xfrm>
            <a:off x="421578" y="4119466"/>
            <a:ext cx="1103125" cy="5442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rgbClr val="CC0000"/>
                </a:solidFill>
                <a:latin typeface="Times New Roman"/>
                <a:ea typeface="Times New Roman"/>
                <a:cs typeface="Times New Roman"/>
                <a:sym typeface="Times New Roman"/>
              </a:rPr>
              <a:t>Change in mean phenotype</a:t>
            </a:r>
            <a:endParaRPr sz="1500" dirty="0">
              <a:solidFill>
                <a:srgbClr val="CC0000"/>
              </a:solidFill>
              <a:latin typeface="Times New Roman"/>
              <a:ea typeface="Times New Roman"/>
              <a:cs typeface="Times New Roman"/>
              <a:sym typeface="Times New Roman"/>
            </a:endParaRPr>
          </a:p>
        </p:txBody>
      </p:sp>
      <p:sp>
        <p:nvSpPr>
          <p:cNvPr id="14" name="Google Shape;95;p17">
            <a:extLst>
              <a:ext uri="{FF2B5EF4-FFF2-40B4-BE49-F238E27FC236}">
                <a16:creationId xmlns:a16="http://schemas.microsoft.com/office/drawing/2014/main" id="{FA7050E5-5D1B-8E1C-24FA-1F46F0C91D0A}"/>
              </a:ext>
            </a:extLst>
          </p:cNvPr>
          <p:cNvSpPr txBox="1"/>
          <p:nvPr/>
        </p:nvSpPr>
        <p:spPr>
          <a:xfrm>
            <a:off x="2820778" y="4198853"/>
            <a:ext cx="1293063" cy="30707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rgbClr val="38761D"/>
                </a:solidFill>
                <a:latin typeface="Times New Roman"/>
                <a:ea typeface="Times New Roman"/>
                <a:cs typeface="Times New Roman"/>
                <a:sym typeface="Times New Roman"/>
              </a:rPr>
              <a:t>Mutation/</a:t>
            </a:r>
          </a:p>
          <a:p>
            <a:pPr marL="0" lvl="0" indent="0" algn="ctr" rtl="0">
              <a:spcBef>
                <a:spcPts val="0"/>
              </a:spcBef>
              <a:spcAft>
                <a:spcPts val="0"/>
              </a:spcAft>
              <a:buNone/>
            </a:pPr>
            <a:r>
              <a:rPr lang="en" sz="1500" dirty="0">
                <a:solidFill>
                  <a:srgbClr val="38761D"/>
                </a:solidFill>
                <a:latin typeface="Times New Roman"/>
                <a:ea typeface="Times New Roman"/>
                <a:cs typeface="Times New Roman"/>
                <a:sym typeface="Times New Roman"/>
              </a:rPr>
              <a:t>Transmission</a:t>
            </a:r>
          </a:p>
          <a:p>
            <a:pPr marL="0" lvl="0" indent="0" algn="ctr" rtl="0">
              <a:spcBef>
                <a:spcPts val="0"/>
              </a:spcBef>
              <a:spcAft>
                <a:spcPts val="0"/>
              </a:spcAft>
              <a:buNone/>
            </a:pPr>
            <a:r>
              <a:rPr lang="en" sz="1500" dirty="0">
                <a:solidFill>
                  <a:srgbClr val="38761D"/>
                </a:solidFill>
                <a:latin typeface="Times New Roman"/>
                <a:ea typeface="Times New Roman"/>
                <a:cs typeface="Times New Roman"/>
                <a:sym typeface="Times New Roman"/>
              </a:rPr>
              <a:t>bias </a:t>
            </a:r>
            <a:endParaRPr sz="1500" dirty="0">
              <a:solidFill>
                <a:srgbClr val="38761D"/>
              </a:solidFill>
              <a:latin typeface="Times New Roman"/>
              <a:ea typeface="Times New Roman"/>
              <a:cs typeface="Times New Roman"/>
              <a:sym typeface="Times New Roman"/>
            </a:endParaRPr>
          </a:p>
        </p:txBody>
      </p:sp>
      <p:sp>
        <p:nvSpPr>
          <p:cNvPr id="15" name="Google Shape;96;p17">
            <a:extLst>
              <a:ext uri="{FF2B5EF4-FFF2-40B4-BE49-F238E27FC236}">
                <a16:creationId xmlns:a16="http://schemas.microsoft.com/office/drawing/2014/main" id="{BBFEE7B8-5514-4484-43FC-960A399F383B}"/>
              </a:ext>
            </a:extLst>
          </p:cNvPr>
          <p:cNvSpPr txBox="1"/>
          <p:nvPr/>
        </p:nvSpPr>
        <p:spPr>
          <a:xfrm>
            <a:off x="3957121" y="4304314"/>
            <a:ext cx="346800" cy="3070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a:t>
            </a:r>
            <a:endParaRPr sz="2000" dirty="0">
              <a:solidFill>
                <a:schemeClr val="dk1"/>
              </a:solidFill>
              <a:latin typeface="Times New Roman"/>
              <a:ea typeface="Times New Roman"/>
              <a:cs typeface="Times New Roman"/>
              <a:sym typeface="Times New Roman"/>
            </a:endParaRPr>
          </a:p>
        </p:txBody>
      </p:sp>
      <p:sp>
        <p:nvSpPr>
          <p:cNvPr id="16" name="Google Shape;97;p17">
            <a:extLst>
              <a:ext uri="{FF2B5EF4-FFF2-40B4-BE49-F238E27FC236}">
                <a16:creationId xmlns:a16="http://schemas.microsoft.com/office/drawing/2014/main" id="{EA12B1B5-F59F-5930-A025-F24390674D98}"/>
              </a:ext>
            </a:extLst>
          </p:cNvPr>
          <p:cNvSpPr txBox="1"/>
          <p:nvPr/>
        </p:nvSpPr>
        <p:spPr>
          <a:xfrm>
            <a:off x="1348621" y="4323380"/>
            <a:ext cx="388800" cy="34250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a:t>
            </a:r>
            <a:endParaRPr sz="2000" dirty="0">
              <a:solidFill>
                <a:schemeClr val="dk1"/>
              </a:solidFill>
              <a:latin typeface="Times New Roman"/>
              <a:ea typeface="Times New Roman"/>
              <a:cs typeface="Times New Roman"/>
              <a:sym typeface="Times New Roman"/>
            </a:endParaRPr>
          </a:p>
        </p:txBody>
      </p:sp>
      <p:sp>
        <p:nvSpPr>
          <p:cNvPr id="17" name="Google Shape;96;p17">
            <a:extLst>
              <a:ext uri="{FF2B5EF4-FFF2-40B4-BE49-F238E27FC236}">
                <a16:creationId xmlns:a16="http://schemas.microsoft.com/office/drawing/2014/main" id="{F3B4D997-FD01-CCFF-347A-F4A83F448749}"/>
              </a:ext>
            </a:extLst>
          </p:cNvPr>
          <p:cNvSpPr txBox="1"/>
          <p:nvPr/>
        </p:nvSpPr>
        <p:spPr>
          <a:xfrm>
            <a:off x="2580381" y="4316461"/>
            <a:ext cx="346800" cy="3070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a:t>
            </a:r>
            <a:endParaRPr sz="2000" dirty="0">
              <a:solidFill>
                <a:schemeClr val="dk1"/>
              </a:solidFill>
              <a:latin typeface="Times New Roman"/>
              <a:ea typeface="Times New Roman"/>
              <a:cs typeface="Times New Roman"/>
              <a:sym typeface="Times New Roman"/>
            </a:endParaRPr>
          </a:p>
        </p:txBody>
      </p:sp>
      <p:sp>
        <p:nvSpPr>
          <p:cNvPr id="18" name="Google Shape;321;p27">
            <a:extLst>
              <a:ext uri="{FF2B5EF4-FFF2-40B4-BE49-F238E27FC236}">
                <a16:creationId xmlns:a16="http://schemas.microsoft.com/office/drawing/2014/main" id="{C864F572-E65B-8F49-E4CB-0A04C9CDDD09}"/>
              </a:ext>
            </a:extLst>
          </p:cNvPr>
          <p:cNvSpPr txBox="1"/>
          <p:nvPr/>
        </p:nvSpPr>
        <p:spPr>
          <a:xfrm>
            <a:off x="3969314" y="4134048"/>
            <a:ext cx="1547450" cy="356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rgbClr val="980000"/>
                </a:solidFill>
                <a:latin typeface="Times New Roman"/>
                <a:ea typeface="Times New Roman"/>
                <a:cs typeface="Times New Roman"/>
                <a:sym typeface="Times New Roman"/>
              </a:rPr>
              <a:t>New deterministic term</a:t>
            </a:r>
          </a:p>
          <a:p>
            <a:pPr marL="0" lvl="0" indent="0" algn="ctr" rtl="0">
              <a:spcBef>
                <a:spcPts val="0"/>
              </a:spcBef>
              <a:spcAft>
                <a:spcPts val="0"/>
              </a:spcAft>
              <a:buNone/>
            </a:pPr>
            <a:r>
              <a:rPr lang="en" sz="1200" dirty="0">
                <a:solidFill>
                  <a:srgbClr val="980000"/>
                </a:solidFill>
                <a:latin typeface="Times New Roman"/>
                <a:ea typeface="Times New Roman"/>
                <a:cs typeface="Times New Roman"/>
                <a:sym typeface="Times New Roman"/>
              </a:rPr>
              <a:t>(‘direct’ mechanism)</a:t>
            </a:r>
            <a:endParaRPr sz="1200" dirty="0">
              <a:solidFill>
                <a:srgbClr val="980000"/>
              </a:solidFill>
              <a:latin typeface="Times New Roman"/>
              <a:ea typeface="Times New Roman"/>
              <a:cs typeface="Times New Roman"/>
              <a:sym typeface="Times New Roman"/>
            </a:endParaRPr>
          </a:p>
        </p:txBody>
      </p:sp>
      <p:sp>
        <p:nvSpPr>
          <p:cNvPr id="19" name="Google Shape;367;p29">
            <a:extLst>
              <a:ext uri="{FF2B5EF4-FFF2-40B4-BE49-F238E27FC236}">
                <a16:creationId xmlns:a16="http://schemas.microsoft.com/office/drawing/2014/main" id="{BD5B81F2-D418-CA87-3ED8-E73A7EDBFF99}"/>
              </a:ext>
            </a:extLst>
          </p:cNvPr>
          <p:cNvSpPr txBox="1"/>
          <p:nvPr/>
        </p:nvSpPr>
        <p:spPr>
          <a:xfrm>
            <a:off x="5499052" y="4351424"/>
            <a:ext cx="1785211" cy="544232"/>
          </a:xfrm>
          <a:prstGeom prst="rect">
            <a:avLst/>
          </a:prstGeom>
          <a:noFill/>
          <a:ln>
            <a:noFill/>
          </a:ln>
        </p:spPr>
        <p:txBody>
          <a:bodyPr spcFirstLastPara="1" wrap="square" lIns="91425" tIns="91425" rIns="91425" bIns="91425" anchor="t" anchorCtr="0">
            <a:noAutofit/>
          </a:bodyPr>
          <a:lstStyle/>
          <a:p>
            <a:pPr algn="ctr"/>
            <a:r>
              <a:rPr lang="en-US" sz="1500" dirty="0">
                <a:solidFill>
                  <a:srgbClr val="BF9000"/>
                </a:solidFill>
                <a:latin typeface="Times New Roman"/>
                <a:ea typeface="Times New Roman"/>
                <a:cs typeface="Times New Roman"/>
                <a:sym typeface="Times New Roman"/>
              </a:rPr>
              <a:t>New stochastic term</a:t>
            </a:r>
            <a:endParaRPr lang="en" sz="1500" dirty="0">
              <a:solidFill>
                <a:srgbClr val="BF9000"/>
              </a:solidFill>
              <a:latin typeface="Times New Roman"/>
              <a:ea typeface="Times New Roman"/>
              <a:cs typeface="Times New Roman"/>
              <a:sym typeface="Times New Roman"/>
            </a:endParaRPr>
          </a:p>
          <a:p>
            <a:pPr marL="0" lvl="0" indent="0" algn="ctr" rtl="0">
              <a:spcBef>
                <a:spcPts val="0"/>
              </a:spcBef>
              <a:spcAft>
                <a:spcPts val="0"/>
              </a:spcAft>
              <a:buNone/>
            </a:pPr>
            <a:r>
              <a:rPr lang="en" sz="1200" dirty="0">
                <a:solidFill>
                  <a:srgbClr val="BF9000"/>
                </a:solidFill>
                <a:latin typeface="Times New Roman"/>
                <a:ea typeface="Times New Roman"/>
                <a:cs typeface="Times New Roman"/>
                <a:sym typeface="Times New Roman"/>
              </a:rPr>
              <a:t>(‘indirect’ mechanism)</a:t>
            </a:r>
            <a:endParaRPr sz="1200" dirty="0">
              <a:solidFill>
                <a:srgbClr val="BF9000"/>
              </a:solidFill>
              <a:latin typeface="Times New Roman"/>
              <a:ea typeface="Times New Roman"/>
              <a:cs typeface="Times New Roman"/>
              <a:sym typeface="Times New Roman"/>
            </a:endParaRPr>
          </a:p>
        </p:txBody>
      </p:sp>
      <p:sp>
        <p:nvSpPr>
          <p:cNvPr id="20" name="Google Shape;96;p17">
            <a:extLst>
              <a:ext uri="{FF2B5EF4-FFF2-40B4-BE49-F238E27FC236}">
                <a16:creationId xmlns:a16="http://schemas.microsoft.com/office/drawing/2014/main" id="{6E6E662D-F55D-9484-C5DC-BFCCC231B490}"/>
              </a:ext>
            </a:extLst>
          </p:cNvPr>
          <p:cNvSpPr txBox="1"/>
          <p:nvPr/>
        </p:nvSpPr>
        <p:spPr>
          <a:xfrm>
            <a:off x="5210802" y="4304314"/>
            <a:ext cx="346800" cy="3070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a:t>
            </a:r>
            <a:endParaRPr sz="2000" dirty="0">
              <a:solidFill>
                <a:schemeClr val="dk1"/>
              </a:solidFill>
              <a:latin typeface="Times New Roman"/>
              <a:ea typeface="Times New Roman"/>
              <a:cs typeface="Times New Roman"/>
              <a:sym typeface="Times New Roman"/>
            </a:endParaRPr>
          </a:p>
        </p:txBody>
      </p:sp>
      <p:pic>
        <p:nvPicPr>
          <p:cNvPr id="21" name="Google Shape;89;p17">
            <a:extLst>
              <a:ext uri="{FF2B5EF4-FFF2-40B4-BE49-F238E27FC236}">
                <a16:creationId xmlns:a16="http://schemas.microsoft.com/office/drawing/2014/main" id="{3A5550C9-D662-44CD-E955-6717A8AE958D}"/>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813167" y="3484388"/>
            <a:ext cx="858843" cy="1032148"/>
          </a:xfrm>
          <a:prstGeom prst="rect">
            <a:avLst/>
          </a:prstGeom>
          <a:noFill/>
          <a:ln>
            <a:noFill/>
          </a:ln>
        </p:spPr>
      </p:pic>
      <p:sp>
        <p:nvSpPr>
          <p:cNvPr id="22" name="Speech Bubble: Oval 66">
            <a:extLst>
              <a:ext uri="{FF2B5EF4-FFF2-40B4-BE49-F238E27FC236}">
                <a16:creationId xmlns:a16="http://schemas.microsoft.com/office/drawing/2014/main" id="{40641906-92FF-83E6-C676-39D655D31CEB}"/>
              </a:ext>
            </a:extLst>
          </p:cNvPr>
          <p:cNvSpPr/>
          <p:nvPr/>
        </p:nvSpPr>
        <p:spPr>
          <a:xfrm>
            <a:off x="2881835" y="2951727"/>
            <a:ext cx="4870275" cy="1250158"/>
          </a:xfrm>
          <a:prstGeom prst="wedgeEllipseCallout">
            <a:avLst>
              <a:gd name="adj1" fmla="val 47571"/>
              <a:gd name="adj2" fmla="val 4748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7030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childTnLst>
                                </p:cTn>
                              </p:par>
                              <p:par>
                                <p:cTn id="52" presetID="10"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0"/>
          <p:cNvSpPr txBox="1">
            <a:spLocks noGrp="1"/>
          </p:cNvSpPr>
          <p:nvPr>
            <p:ph type="title"/>
          </p:nvPr>
        </p:nvSpPr>
        <p:spPr>
          <a:xfrm>
            <a:off x="236553" y="159843"/>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00" b="1" dirty="0"/>
              <a:t>Stochastic extensions of some standard equations of population genetics</a:t>
            </a:r>
            <a:endParaRPr sz="1800" b="1" dirty="0"/>
          </a:p>
        </p:txBody>
      </p:sp>
      <p:sp>
        <p:nvSpPr>
          <p:cNvPr id="527" name="Google Shape;527;p40"/>
          <p:cNvSpPr txBox="1"/>
          <p:nvPr/>
        </p:nvSpPr>
        <p:spPr>
          <a:xfrm>
            <a:off x="39036" y="907094"/>
            <a:ext cx="1555094" cy="4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Times New Roman"/>
                <a:ea typeface="Times New Roman"/>
                <a:cs typeface="Times New Roman"/>
                <a:sym typeface="Times New Roman"/>
              </a:rPr>
              <a:t>Frequencies</a:t>
            </a:r>
          </a:p>
          <a:p>
            <a:pPr marL="0" lvl="0" indent="0" algn="ctr" rtl="0">
              <a:spcBef>
                <a:spcPts val="0"/>
              </a:spcBef>
              <a:spcAft>
                <a:spcPts val="0"/>
              </a:spcAft>
              <a:buNone/>
            </a:pPr>
            <a:r>
              <a:rPr lang="en" sz="1600" dirty="0">
                <a:latin typeface="Times New Roman"/>
                <a:ea typeface="Times New Roman"/>
                <a:cs typeface="Times New Roman"/>
                <a:sym typeface="Times New Roman"/>
              </a:rPr>
              <a:t>(Replicator </a:t>
            </a:r>
            <a:r>
              <a:rPr lang="en" sz="1600" dirty="0" err="1">
                <a:latin typeface="Times New Roman"/>
                <a:ea typeface="Times New Roman"/>
                <a:cs typeface="Times New Roman"/>
                <a:sym typeface="Times New Roman"/>
              </a:rPr>
              <a:t>eqn</a:t>
            </a:r>
            <a:r>
              <a:rPr lang="en" sz="1600" dirty="0">
                <a:latin typeface="Times New Roman"/>
                <a:ea typeface="Times New Roman"/>
                <a:cs typeface="Times New Roman"/>
                <a:sym typeface="Times New Roman"/>
              </a:rPr>
              <a:t>)</a:t>
            </a:r>
            <a:endParaRPr sz="1600" dirty="0">
              <a:latin typeface="Times New Roman"/>
              <a:ea typeface="Times New Roman"/>
              <a:cs typeface="Times New Roman"/>
              <a:sym typeface="Times New Roman"/>
            </a:endParaRPr>
          </a:p>
        </p:txBody>
      </p:sp>
      <p:sp>
        <p:nvSpPr>
          <p:cNvPr id="528" name="Google Shape;528;p40"/>
          <p:cNvSpPr txBox="1"/>
          <p:nvPr/>
        </p:nvSpPr>
        <p:spPr>
          <a:xfrm>
            <a:off x="138891" y="2028739"/>
            <a:ext cx="1265211" cy="4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Times New Roman"/>
                <a:ea typeface="Times New Roman"/>
                <a:cs typeface="Times New Roman"/>
                <a:sym typeface="Times New Roman"/>
              </a:rPr>
              <a:t>Means</a:t>
            </a:r>
          </a:p>
          <a:p>
            <a:pPr marL="0" lvl="0" indent="0" algn="ctr" rtl="0">
              <a:spcBef>
                <a:spcPts val="0"/>
              </a:spcBef>
              <a:spcAft>
                <a:spcPts val="0"/>
              </a:spcAft>
              <a:buNone/>
            </a:pPr>
            <a:r>
              <a:rPr lang="en" sz="1600" dirty="0">
                <a:latin typeface="Times New Roman"/>
                <a:ea typeface="Times New Roman"/>
                <a:cs typeface="Times New Roman"/>
                <a:sym typeface="Times New Roman"/>
              </a:rPr>
              <a:t>(Price </a:t>
            </a:r>
            <a:r>
              <a:rPr lang="en" sz="1600" dirty="0" err="1">
                <a:latin typeface="Times New Roman"/>
                <a:ea typeface="Times New Roman"/>
                <a:cs typeface="Times New Roman"/>
                <a:sym typeface="Times New Roman"/>
              </a:rPr>
              <a:t>eqn</a:t>
            </a:r>
            <a:r>
              <a:rPr lang="en" sz="1600" dirty="0">
                <a:latin typeface="Times New Roman"/>
                <a:ea typeface="Times New Roman"/>
                <a:cs typeface="Times New Roman"/>
                <a:sym typeface="Times New Roman"/>
              </a:rPr>
              <a:t>)</a:t>
            </a:r>
            <a:endParaRPr sz="1600" dirty="0">
              <a:latin typeface="Times New Roman"/>
              <a:ea typeface="Times New Roman"/>
              <a:cs typeface="Times New Roman"/>
              <a:sym typeface="Times New Roman"/>
            </a:endParaRPr>
          </a:p>
        </p:txBody>
      </p:sp>
      <p:sp>
        <p:nvSpPr>
          <p:cNvPr id="529" name="Google Shape;529;p40"/>
          <p:cNvSpPr txBox="1"/>
          <p:nvPr/>
        </p:nvSpPr>
        <p:spPr>
          <a:xfrm>
            <a:off x="39036" y="3150384"/>
            <a:ext cx="1824724" cy="4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Variances</a:t>
            </a:r>
          </a:p>
          <a:p>
            <a:pPr marL="0" lvl="0" indent="0" algn="l" rtl="0">
              <a:spcBef>
                <a:spcPts val="0"/>
              </a:spcBef>
              <a:spcAft>
                <a:spcPts val="0"/>
              </a:spcAft>
              <a:buNone/>
            </a:pPr>
            <a:r>
              <a:rPr lang="en" sz="1200" dirty="0">
                <a:latin typeface="Times New Roman"/>
                <a:ea typeface="Times New Roman"/>
                <a:cs typeface="Times New Roman"/>
                <a:sym typeface="Times New Roman"/>
              </a:rPr>
              <a:t>(Heterozygosity</a:t>
            </a:r>
          </a:p>
          <a:p>
            <a:pPr marL="0" lvl="0" indent="0" algn="l" rtl="0">
              <a:spcBef>
                <a:spcPts val="0"/>
              </a:spcBef>
              <a:spcAft>
                <a:spcPts val="0"/>
              </a:spcAft>
              <a:buNone/>
            </a:pPr>
            <a:r>
              <a:rPr lang="en" sz="1200" dirty="0">
                <a:latin typeface="Times New Roman"/>
                <a:ea typeface="Times New Roman"/>
                <a:cs typeface="Times New Roman"/>
                <a:sym typeface="Times New Roman"/>
              </a:rPr>
              <a:t> </a:t>
            </a:r>
            <a:r>
              <a:rPr lang="en" sz="1200" dirty="0" err="1">
                <a:latin typeface="Times New Roman"/>
                <a:ea typeface="Times New Roman"/>
                <a:cs typeface="Times New Roman"/>
                <a:sym typeface="Times New Roman"/>
              </a:rPr>
              <a:t>eqns</a:t>
            </a:r>
            <a:r>
              <a:rPr lang="en" sz="1200" dirty="0">
                <a:latin typeface="Times New Roman"/>
                <a:ea typeface="Times New Roman"/>
                <a:cs typeface="Times New Roman"/>
                <a:sym typeface="Times New Roman"/>
              </a:rPr>
              <a:t>)</a:t>
            </a:r>
            <a:endParaRPr sz="1200" dirty="0">
              <a:latin typeface="Times New Roman"/>
              <a:ea typeface="Times New Roman"/>
              <a:cs typeface="Times New Roman"/>
              <a:sym typeface="Times New Roman"/>
            </a:endParaRPr>
          </a:p>
        </p:txBody>
      </p:sp>
      <p:pic>
        <p:nvPicPr>
          <p:cNvPr id="2" name="Google Shape;290;p26">
            <a:extLst>
              <a:ext uri="{FF2B5EF4-FFF2-40B4-BE49-F238E27FC236}">
                <a16:creationId xmlns:a16="http://schemas.microsoft.com/office/drawing/2014/main" id="{EE0882D5-295B-95C6-02FE-C08708C7B9BC}"/>
              </a:ext>
            </a:extLst>
          </p:cNvPr>
          <p:cNvPicPr preferRelativeResize="0"/>
          <p:nvPr/>
        </p:nvPicPr>
        <p:blipFill>
          <a:blip r:embed="rId3">
            <a:alphaModFix/>
          </a:blip>
          <a:stretch>
            <a:fillRect/>
          </a:stretch>
        </p:blipFill>
        <p:spPr>
          <a:xfrm rot="5400000">
            <a:off x="5021918" y="4460230"/>
            <a:ext cx="633691" cy="73093"/>
          </a:xfrm>
          <a:prstGeom prst="rect">
            <a:avLst/>
          </a:prstGeom>
          <a:noFill/>
          <a:ln>
            <a:noFill/>
          </a:ln>
        </p:spPr>
      </p:pic>
      <p:pic>
        <p:nvPicPr>
          <p:cNvPr id="3" name="Google Shape;290;p26">
            <a:extLst>
              <a:ext uri="{FF2B5EF4-FFF2-40B4-BE49-F238E27FC236}">
                <a16:creationId xmlns:a16="http://schemas.microsoft.com/office/drawing/2014/main" id="{F2B5EE52-0A28-9ABF-64CC-DAB71EA1B326}"/>
              </a:ext>
            </a:extLst>
          </p:cNvPr>
          <p:cNvPicPr preferRelativeResize="0"/>
          <p:nvPr/>
        </p:nvPicPr>
        <p:blipFill>
          <a:blip r:embed="rId3">
            <a:alphaModFix/>
          </a:blip>
          <a:stretch>
            <a:fillRect/>
          </a:stretch>
        </p:blipFill>
        <p:spPr>
          <a:xfrm rot="5400000">
            <a:off x="397720" y="4460230"/>
            <a:ext cx="633691" cy="73093"/>
          </a:xfrm>
          <a:prstGeom prst="rect">
            <a:avLst/>
          </a:prstGeom>
          <a:noFill/>
          <a:ln>
            <a:noFill/>
          </a:ln>
        </p:spPr>
      </p:pic>
      <p:grpSp>
        <p:nvGrpSpPr>
          <p:cNvPr id="13" name="Group 12">
            <a:extLst>
              <a:ext uri="{FF2B5EF4-FFF2-40B4-BE49-F238E27FC236}">
                <a16:creationId xmlns:a16="http://schemas.microsoft.com/office/drawing/2014/main" id="{41789B97-93BE-7FBC-F09B-CCD735DD57F8}"/>
              </a:ext>
            </a:extLst>
          </p:cNvPr>
          <p:cNvGrpSpPr>
            <a:grpSpLocks noChangeAspect="1"/>
          </p:cNvGrpSpPr>
          <p:nvPr/>
        </p:nvGrpSpPr>
        <p:grpSpPr>
          <a:xfrm>
            <a:off x="1576911" y="821695"/>
            <a:ext cx="6294121" cy="1246842"/>
            <a:chOff x="1516294" y="1371600"/>
            <a:chExt cx="5366192" cy="961536"/>
          </a:xfrm>
        </p:grpSpPr>
        <p:pic>
          <p:nvPicPr>
            <p:cNvPr id="12" name="Picture 11">
              <a:extLst>
                <a:ext uri="{FF2B5EF4-FFF2-40B4-BE49-F238E27FC236}">
                  <a16:creationId xmlns:a16="http://schemas.microsoft.com/office/drawing/2014/main" id="{1CC4633B-6EB0-21B0-14E2-D613BF96A4B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9811" y="1371600"/>
              <a:ext cx="1222675" cy="961536"/>
            </a:xfrm>
            <a:prstGeom prst="rect">
              <a:avLst/>
            </a:prstGeom>
          </p:spPr>
        </p:pic>
        <p:pic>
          <p:nvPicPr>
            <p:cNvPr id="11" name="Picture 10">
              <a:extLst>
                <a:ext uri="{FF2B5EF4-FFF2-40B4-BE49-F238E27FC236}">
                  <a16:creationId xmlns:a16="http://schemas.microsoft.com/office/drawing/2014/main" id="{73B95860-A3F4-EAA3-2C5F-30158921939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16294" y="1425681"/>
              <a:ext cx="4084406" cy="781810"/>
            </a:xfrm>
            <a:prstGeom prst="rect">
              <a:avLst/>
            </a:prstGeom>
          </p:spPr>
        </p:pic>
      </p:grpSp>
      <p:pic>
        <p:nvPicPr>
          <p:cNvPr id="15" name="Picture 14">
            <a:extLst>
              <a:ext uri="{FF2B5EF4-FFF2-40B4-BE49-F238E27FC236}">
                <a16:creationId xmlns:a16="http://schemas.microsoft.com/office/drawing/2014/main" id="{6348BA94-5584-A8F9-8CEB-E01403963EA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625739" y="2036777"/>
            <a:ext cx="5742229" cy="950867"/>
          </a:xfrm>
          <a:prstGeom prst="rect">
            <a:avLst/>
          </a:prstGeom>
        </p:spPr>
      </p:pic>
      <p:grpSp>
        <p:nvGrpSpPr>
          <p:cNvPr id="19" name="Group 18">
            <a:extLst>
              <a:ext uri="{FF2B5EF4-FFF2-40B4-BE49-F238E27FC236}">
                <a16:creationId xmlns:a16="http://schemas.microsoft.com/office/drawing/2014/main" id="{71E05228-EF46-263B-2FAF-90D65EA17F32}"/>
              </a:ext>
            </a:extLst>
          </p:cNvPr>
          <p:cNvGrpSpPr>
            <a:grpSpLocks noChangeAspect="1"/>
          </p:cNvGrpSpPr>
          <p:nvPr/>
        </p:nvGrpSpPr>
        <p:grpSpPr>
          <a:xfrm>
            <a:off x="1146560" y="3150384"/>
            <a:ext cx="7739905" cy="898870"/>
            <a:chOff x="1344228" y="2950191"/>
            <a:chExt cx="7060632" cy="819983"/>
          </a:xfrm>
        </p:grpSpPr>
        <p:pic>
          <p:nvPicPr>
            <p:cNvPr id="18" name="Picture 17">
              <a:extLst>
                <a:ext uri="{FF2B5EF4-FFF2-40B4-BE49-F238E27FC236}">
                  <a16:creationId xmlns:a16="http://schemas.microsoft.com/office/drawing/2014/main" id="{24C90576-D2AE-CE39-C424-DC206BDFC0B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96940" y="2950191"/>
              <a:ext cx="2407920" cy="764638"/>
            </a:xfrm>
            <a:prstGeom prst="rect">
              <a:avLst/>
            </a:prstGeom>
          </p:spPr>
        </p:pic>
        <p:pic>
          <p:nvPicPr>
            <p:cNvPr id="17" name="Picture 16">
              <a:extLst>
                <a:ext uri="{FF2B5EF4-FFF2-40B4-BE49-F238E27FC236}">
                  <a16:creationId xmlns:a16="http://schemas.microsoft.com/office/drawing/2014/main" id="{177507C4-2203-BADA-FE6E-F12F7D10FF8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344228" y="3005536"/>
              <a:ext cx="4652712" cy="764638"/>
            </a:xfrm>
            <a:prstGeom prst="rect">
              <a:avLst/>
            </a:prstGeom>
          </p:spPr>
        </p:pic>
      </p:grpSp>
      <p:sp>
        <p:nvSpPr>
          <p:cNvPr id="4" name="Rectangle 3">
            <a:extLst>
              <a:ext uri="{FF2B5EF4-FFF2-40B4-BE49-F238E27FC236}">
                <a16:creationId xmlns:a16="http://schemas.microsoft.com/office/drawing/2014/main" id="{14F16F61-EBA4-4DF2-961A-A59E751282FA}"/>
              </a:ext>
            </a:extLst>
          </p:cNvPr>
          <p:cNvSpPr/>
          <p:nvPr/>
        </p:nvSpPr>
        <p:spPr>
          <a:xfrm>
            <a:off x="3515360" y="2753360"/>
            <a:ext cx="1056640" cy="132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DE2B638-1201-74DC-D3DC-B6BA00F073A1}"/>
              </a:ext>
            </a:extLst>
          </p:cNvPr>
          <p:cNvSpPr/>
          <p:nvPr/>
        </p:nvSpPr>
        <p:spPr>
          <a:xfrm>
            <a:off x="3696724" y="3813375"/>
            <a:ext cx="1056640" cy="200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1082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9F041F-464F-FABA-A4F8-E42A411AABFB}"/>
              </a:ext>
            </a:extLst>
          </p:cNvPr>
          <p:cNvSpPr txBox="1">
            <a:spLocks/>
          </p:cNvSpPr>
          <p:nvPr/>
        </p:nvSpPr>
        <p:spPr>
          <a:xfrm>
            <a:off x="62037" y="86683"/>
            <a:ext cx="8520600" cy="572700"/>
          </a:xfrm>
          <a:prstGeom prst="rect">
            <a:avLst/>
          </a:prstGeom>
          <a:noFill/>
          <a:ln>
            <a:noFill/>
          </a:ln>
        </p:spPr>
        <p:txBody>
          <a:bodyPr spcFirstLastPara="1" wrap="square" lIns="91425" tIns="91425" rIns="91425" bIns="91425"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t>Consequences for population biology: ‘noise-induced biasing’</a:t>
            </a:r>
            <a:endParaRPr lang="en-GB" b="1" dirty="0"/>
          </a:p>
        </p:txBody>
      </p:sp>
      <p:pic>
        <p:nvPicPr>
          <p:cNvPr id="6" name="Picture 5" descr="A diagram of a graph&#10;&#10;Description automatically generated with medium confidence">
            <a:extLst>
              <a:ext uri="{FF2B5EF4-FFF2-40B4-BE49-F238E27FC236}">
                <a16:creationId xmlns:a16="http://schemas.microsoft.com/office/drawing/2014/main" id="{B0CBA2B0-4580-0F8A-7800-FCD5ED70875D}"/>
              </a:ext>
            </a:extLst>
          </p:cNvPr>
          <p:cNvPicPr>
            <a:picLocks noChangeAspect="1"/>
          </p:cNvPicPr>
          <p:nvPr/>
        </p:nvPicPr>
        <p:blipFill>
          <a:blip r:embed="rId2"/>
          <a:stretch>
            <a:fillRect/>
          </a:stretch>
        </p:blipFill>
        <p:spPr>
          <a:xfrm>
            <a:off x="241147" y="1784899"/>
            <a:ext cx="5669826" cy="3252235"/>
          </a:xfrm>
          <a:prstGeom prst="rect">
            <a:avLst/>
          </a:prstGeom>
        </p:spPr>
      </p:pic>
      <p:pic>
        <p:nvPicPr>
          <p:cNvPr id="7" name="Picture 6">
            <a:extLst>
              <a:ext uri="{FF2B5EF4-FFF2-40B4-BE49-F238E27FC236}">
                <a16:creationId xmlns:a16="http://schemas.microsoft.com/office/drawing/2014/main" id="{24726357-6CDF-9CA5-8202-13A36034DB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64750" y="2979489"/>
            <a:ext cx="2417887" cy="2217318"/>
          </a:xfrm>
          <a:prstGeom prst="rect">
            <a:avLst/>
          </a:prstGeom>
        </p:spPr>
      </p:pic>
      <p:pic>
        <p:nvPicPr>
          <p:cNvPr id="8" name="Picture 7">
            <a:extLst>
              <a:ext uri="{FF2B5EF4-FFF2-40B4-BE49-F238E27FC236}">
                <a16:creationId xmlns:a16="http://schemas.microsoft.com/office/drawing/2014/main" id="{1251F751-9A69-2C39-D552-1BA6E1BE11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0082" y="728456"/>
            <a:ext cx="2638742" cy="2295816"/>
          </a:xfrm>
          <a:prstGeom prst="rect">
            <a:avLst/>
          </a:prstGeom>
        </p:spPr>
      </p:pic>
      <p:pic>
        <p:nvPicPr>
          <p:cNvPr id="9" name="Picture 8">
            <a:extLst>
              <a:ext uri="{FF2B5EF4-FFF2-40B4-BE49-F238E27FC236}">
                <a16:creationId xmlns:a16="http://schemas.microsoft.com/office/drawing/2014/main" id="{FF542702-3170-67DA-CABE-FF9578428DA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548323" y="728456"/>
            <a:ext cx="1198485" cy="1056443"/>
          </a:xfrm>
          <a:prstGeom prst="rect">
            <a:avLst/>
          </a:prstGeom>
        </p:spPr>
      </p:pic>
      <p:pic>
        <p:nvPicPr>
          <p:cNvPr id="10" name="Google Shape;412;p32">
            <a:extLst>
              <a:ext uri="{FF2B5EF4-FFF2-40B4-BE49-F238E27FC236}">
                <a16:creationId xmlns:a16="http://schemas.microsoft.com/office/drawing/2014/main" id="{ABAA33AF-834C-C837-067E-F46F148E9523}"/>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flipH="1">
            <a:off x="4138144" y="985744"/>
            <a:ext cx="1214472" cy="740359"/>
          </a:xfrm>
          <a:prstGeom prst="rect">
            <a:avLst/>
          </a:prstGeom>
          <a:noFill/>
          <a:ln>
            <a:noFill/>
          </a:ln>
        </p:spPr>
      </p:pic>
      <p:pic>
        <p:nvPicPr>
          <p:cNvPr id="11" name="Google Shape;413;p32">
            <a:extLst>
              <a:ext uri="{FF2B5EF4-FFF2-40B4-BE49-F238E27FC236}">
                <a16:creationId xmlns:a16="http://schemas.microsoft.com/office/drawing/2014/main" id="{06ACF9E9-FAC9-38AD-7893-20C41BF09801}"/>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1324542" y="947645"/>
            <a:ext cx="1214472" cy="740359"/>
          </a:xfrm>
          <a:prstGeom prst="rect">
            <a:avLst/>
          </a:prstGeom>
          <a:noFill/>
          <a:ln>
            <a:noFill/>
          </a:ln>
        </p:spPr>
      </p:pic>
      <p:sp>
        <p:nvSpPr>
          <p:cNvPr id="12" name="Google Shape;414;p32">
            <a:extLst>
              <a:ext uri="{FF2B5EF4-FFF2-40B4-BE49-F238E27FC236}">
                <a16:creationId xmlns:a16="http://schemas.microsoft.com/office/drawing/2014/main" id="{7C99D0F0-ED46-E2CD-3A60-A705D943FFED}"/>
              </a:ext>
            </a:extLst>
          </p:cNvPr>
          <p:cNvSpPr txBox="1"/>
          <p:nvPr/>
        </p:nvSpPr>
        <p:spPr>
          <a:xfrm>
            <a:off x="3012317" y="881390"/>
            <a:ext cx="882058" cy="4075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Times New Roman"/>
                <a:ea typeface="Times New Roman"/>
                <a:cs typeface="Times New Roman"/>
                <a:sym typeface="Times New Roman"/>
              </a:rPr>
              <a:t>vs</a:t>
            </a:r>
            <a:endParaRPr sz="3600" b="1"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3130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96;p36">
            <a:extLst>
              <a:ext uri="{FF2B5EF4-FFF2-40B4-BE49-F238E27FC236}">
                <a16:creationId xmlns:a16="http://schemas.microsoft.com/office/drawing/2014/main" id="{C9AABF30-1481-B58A-BCE3-F128E960819B}"/>
              </a:ext>
            </a:extLst>
          </p:cNvPr>
          <p:cNvPicPr preferRelativeResize="0">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402294" y="1234656"/>
            <a:ext cx="8201387" cy="852964"/>
          </a:xfrm>
          <a:prstGeom prst="rect">
            <a:avLst/>
          </a:prstGeom>
          <a:noFill/>
          <a:ln>
            <a:noFill/>
          </a:ln>
        </p:spPr>
      </p:pic>
      <p:sp>
        <p:nvSpPr>
          <p:cNvPr id="2" name="Title 1">
            <a:extLst>
              <a:ext uri="{FF2B5EF4-FFF2-40B4-BE49-F238E27FC236}">
                <a16:creationId xmlns:a16="http://schemas.microsoft.com/office/drawing/2014/main" id="{6FBE4AD2-055A-51B6-DDBB-6EF113C38091}"/>
              </a:ext>
            </a:extLst>
          </p:cNvPr>
          <p:cNvSpPr>
            <a:spLocks noGrp="1"/>
          </p:cNvSpPr>
          <p:nvPr>
            <p:ph type="title"/>
          </p:nvPr>
        </p:nvSpPr>
        <p:spPr>
          <a:xfrm>
            <a:off x="226208" y="203485"/>
            <a:ext cx="8520600" cy="572700"/>
          </a:xfrm>
        </p:spPr>
        <p:txBody>
          <a:bodyPr>
            <a:normAutofit fontScale="90000"/>
          </a:bodyPr>
          <a:lstStyle/>
          <a:p>
            <a:r>
              <a:rPr lang="en-US" b="1" dirty="0"/>
              <a:t>Open 	question: how do we incorporate multiple traits?</a:t>
            </a:r>
          </a:p>
        </p:txBody>
      </p:sp>
      <p:sp>
        <p:nvSpPr>
          <p:cNvPr id="6" name="Rectangle 5">
            <a:extLst>
              <a:ext uri="{FF2B5EF4-FFF2-40B4-BE49-F238E27FC236}">
                <a16:creationId xmlns:a16="http://schemas.microsoft.com/office/drawing/2014/main" id="{4F30041B-4141-B9EB-F1BE-C3C6F1F80BEC}"/>
              </a:ext>
            </a:extLst>
          </p:cNvPr>
          <p:cNvSpPr/>
          <p:nvPr/>
        </p:nvSpPr>
        <p:spPr>
          <a:xfrm>
            <a:off x="4141451" y="1363003"/>
            <a:ext cx="835990" cy="422665"/>
          </a:xfrm>
          <a:prstGeom prst="rect">
            <a:avLst/>
          </a:prstGeom>
          <a:solidFill>
            <a:srgbClr val="FF0000">
              <a:alpha val="4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790B01-2D6D-7EFA-ADB7-9A6AD0287170}"/>
              </a:ext>
            </a:extLst>
          </p:cNvPr>
          <p:cNvSpPr/>
          <p:nvPr/>
        </p:nvSpPr>
        <p:spPr>
          <a:xfrm>
            <a:off x="7329577" y="1363002"/>
            <a:ext cx="835990" cy="422665"/>
          </a:xfrm>
          <a:prstGeom prst="rect">
            <a:avLst/>
          </a:prstGeom>
          <a:solidFill>
            <a:srgbClr val="FF0000">
              <a:alpha val="4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06D250-C2DB-9C67-5CAC-783C5CC070C4}"/>
              </a:ext>
            </a:extLst>
          </p:cNvPr>
          <p:cNvSpPr/>
          <p:nvPr/>
        </p:nvSpPr>
        <p:spPr>
          <a:xfrm>
            <a:off x="402293" y="1300114"/>
            <a:ext cx="960679" cy="572700"/>
          </a:xfrm>
          <a:prstGeom prst="rect">
            <a:avLst/>
          </a:prstGeom>
          <a:solidFill>
            <a:srgbClr val="FF0000">
              <a:alpha val="4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D5342BCA-3C04-8AA5-FC44-BA81B3C9E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426" y="2262637"/>
            <a:ext cx="6098550" cy="566908"/>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68CBD532-401D-3CE7-3987-2C0FCADE2D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6208" y="3118875"/>
            <a:ext cx="3962262" cy="664882"/>
          </a:xfrm>
          <a:prstGeom prst="rect">
            <a:avLst/>
          </a:prstGeom>
        </p:spPr>
      </p:pic>
      <p:sp>
        <p:nvSpPr>
          <p:cNvPr id="15" name="TextBox 14">
            <a:extLst>
              <a:ext uri="{FF2B5EF4-FFF2-40B4-BE49-F238E27FC236}">
                <a16:creationId xmlns:a16="http://schemas.microsoft.com/office/drawing/2014/main" id="{5D9F03FD-3F38-7CE7-5874-2BB8183F7272}"/>
              </a:ext>
            </a:extLst>
          </p:cNvPr>
          <p:cNvSpPr txBox="1"/>
          <p:nvPr/>
        </p:nvSpPr>
        <p:spPr>
          <a:xfrm>
            <a:off x="7400237" y="3888726"/>
            <a:ext cx="190958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Etheridge et al 2024</a:t>
            </a:r>
          </a:p>
        </p:txBody>
      </p:sp>
      <p:pic>
        <p:nvPicPr>
          <p:cNvPr id="18" name="Picture 17" descr="A close up of text&#10;&#10;Description automatically generated">
            <a:extLst>
              <a:ext uri="{FF2B5EF4-FFF2-40B4-BE49-F238E27FC236}">
                <a16:creationId xmlns:a16="http://schemas.microsoft.com/office/drawing/2014/main" id="{D17A06A4-96ED-3B26-34D3-133A907D43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82698" y="3115298"/>
            <a:ext cx="4155832" cy="793546"/>
          </a:xfrm>
          <a:prstGeom prst="rect">
            <a:avLst/>
          </a:prstGeom>
        </p:spPr>
      </p:pic>
      <p:sp>
        <p:nvSpPr>
          <p:cNvPr id="19" name="TextBox 18">
            <a:extLst>
              <a:ext uri="{FF2B5EF4-FFF2-40B4-BE49-F238E27FC236}">
                <a16:creationId xmlns:a16="http://schemas.microsoft.com/office/drawing/2014/main" id="{D832AB3A-0B95-0416-8A6D-8E3C8D78223F}"/>
              </a:ext>
            </a:extLst>
          </p:cNvPr>
          <p:cNvSpPr txBox="1"/>
          <p:nvPr/>
        </p:nvSpPr>
        <p:spPr>
          <a:xfrm>
            <a:off x="2891125" y="3697970"/>
            <a:ext cx="190958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Champagnat et al 2008 </a:t>
            </a:r>
          </a:p>
        </p:txBody>
      </p:sp>
      <p:pic>
        <p:nvPicPr>
          <p:cNvPr id="20" name="Graphic 19">
            <a:extLst>
              <a:ext uri="{FF2B5EF4-FFF2-40B4-BE49-F238E27FC236}">
                <a16:creationId xmlns:a16="http://schemas.microsoft.com/office/drawing/2014/main" id="{DC9B78A8-3922-1EC9-9391-E2CD2C7D7B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182" y="4417418"/>
            <a:ext cx="6855032" cy="529707"/>
          </a:xfrm>
          <a:prstGeom prst="rect">
            <a:avLst/>
          </a:prstGeom>
        </p:spPr>
      </p:pic>
    </p:spTree>
    <p:extLst>
      <p:ext uri="{BB962C8B-B14F-4D97-AF65-F5344CB8AC3E}">
        <p14:creationId xmlns:p14="http://schemas.microsoft.com/office/powerpoint/2010/main" val="358757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math test&#10;&#10;Description automatically generated">
            <a:extLst>
              <a:ext uri="{FF2B5EF4-FFF2-40B4-BE49-F238E27FC236}">
                <a16:creationId xmlns:a16="http://schemas.microsoft.com/office/drawing/2014/main" id="{04D5ADB6-90B3-960B-543D-54137D0157D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2325" y="1549596"/>
            <a:ext cx="6855032" cy="2503790"/>
          </a:xfrm>
          <a:prstGeom prst="rect">
            <a:avLst/>
          </a:prstGeom>
        </p:spPr>
      </p:pic>
      <p:sp>
        <p:nvSpPr>
          <p:cNvPr id="4" name="Slide Number Placeholder 3">
            <a:extLst>
              <a:ext uri="{FF2B5EF4-FFF2-40B4-BE49-F238E27FC236}">
                <a16:creationId xmlns:a16="http://schemas.microsoft.com/office/drawing/2014/main" id="{2A49EBA4-21F2-92CC-6106-43AAD2DC319A}"/>
              </a:ext>
            </a:extLst>
          </p:cNvPr>
          <p:cNvSpPr>
            <a:spLocks noGrp="1"/>
          </p:cNvSpPr>
          <p:nvPr>
            <p:ph type="sldNum" idx="12"/>
          </p:nvPr>
        </p:nvSpPr>
        <p:spPr>
          <a:xfrm>
            <a:off x="8595300" y="4826291"/>
            <a:ext cx="548700" cy="393600"/>
          </a:xfrm>
        </p:spPr>
        <p:txBody>
          <a:bodyPr/>
          <a:lstStyle/>
          <a:p>
            <a:fld id="{00000000-1234-1234-1234-123412341234}" type="slidenum">
              <a:rPr lang="en" smtClean="0"/>
              <a:pPr/>
              <a:t>36</a:t>
            </a:fld>
            <a:endParaRPr lang="en" dirty="0"/>
          </a:p>
        </p:txBody>
      </p:sp>
      <p:sp>
        <p:nvSpPr>
          <p:cNvPr id="6" name="Title 1">
            <a:extLst>
              <a:ext uri="{FF2B5EF4-FFF2-40B4-BE49-F238E27FC236}">
                <a16:creationId xmlns:a16="http://schemas.microsoft.com/office/drawing/2014/main" id="{356032E3-1B5E-CF8C-D084-232234DF8E38}"/>
              </a:ext>
            </a:extLst>
          </p:cNvPr>
          <p:cNvSpPr>
            <a:spLocks noGrp="1"/>
          </p:cNvSpPr>
          <p:nvPr>
            <p:ph type="title"/>
          </p:nvPr>
        </p:nvSpPr>
        <p:spPr>
          <a:xfrm>
            <a:off x="226208" y="203485"/>
            <a:ext cx="8520600" cy="572700"/>
          </a:xfrm>
        </p:spPr>
        <p:txBody>
          <a:bodyPr>
            <a:normAutofit fontScale="90000"/>
          </a:bodyPr>
          <a:lstStyle/>
          <a:p>
            <a:r>
              <a:rPr lang="en-US" b="1" dirty="0"/>
              <a:t>Open 	question: how do we incorporate multiple traits?</a:t>
            </a:r>
          </a:p>
        </p:txBody>
      </p:sp>
      <p:pic>
        <p:nvPicPr>
          <p:cNvPr id="7" name="Graphic 6">
            <a:extLst>
              <a:ext uri="{FF2B5EF4-FFF2-40B4-BE49-F238E27FC236}">
                <a16:creationId xmlns:a16="http://schemas.microsoft.com/office/drawing/2014/main" id="{68B4ACD1-9E34-F45A-BC52-5DC43D89FB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719" y="956588"/>
            <a:ext cx="6855032" cy="529707"/>
          </a:xfrm>
          <a:prstGeom prst="rect">
            <a:avLst/>
          </a:prstGeom>
        </p:spPr>
      </p:pic>
      <p:pic>
        <p:nvPicPr>
          <p:cNvPr id="9" name="Graphic 8" descr="Warning outline">
            <a:extLst>
              <a:ext uri="{FF2B5EF4-FFF2-40B4-BE49-F238E27FC236}">
                <a16:creationId xmlns:a16="http://schemas.microsoft.com/office/drawing/2014/main" id="{C52A3E92-14BE-D77F-754F-6EB2FD1039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22468" y="2250465"/>
            <a:ext cx="1071154" cy="1071154"/>
          </a:xfrm>
          <a:prstGeom prst="rect">
            <a:avLst/>
          </a:prstGeom>
        </p:spPr>
      </p:pic>
      <p:sp>
        <p:nvSpPr>
          <p:cNvPr id="12" name="Rectangle 11">
            <a:extLst>
              <a:ext uri="{FF2B5EF4-FFF2-40B4-BE49-F238E27FC236}">
                <a16:creationId xmlns:a16="http://schemas.microsoft.com/office/drawing/2014/main" id="{D7A5F0C8-7E09-85DC-5739-3D925900E940}"/>
              </a:ext>
            </a:extLst>
          </p:cNvPr>
          <p:cNvSpPr/>
          <p:nvPr/>
        </p:nvSpPr>
        <p:spPr>
          <a:xfrm>
            <a:off x="3344090" y="2250465"/>
            <a:ext cx="2723217" cy="1172277"/>
          </a:xfrm>
          <a:prstGeom prst="rect">
            <a:avLst/>
          </a:prstGeom>
          <a:solidFill>
            <a:srgbClr val="FF0000">
              <a:alpha val="4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21334A8-92A2-D164-44C5-57B5468E6AD0}"/>
              </a:ext>
            </a:extLst>
          </p:cNvPr>
          <p:cNvSpPr txBox="1"/>
          <p:nvPr/>
        </p:nvSpPr>
        <p:spPr>
          <a:xfrm>
            <a:off x="4362994" y="2644581"/>
            <a:ext cx="1704313"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I’m not a physicist!!!</a:t>
            </a:r>
          </a:p>
        </p:txBody>
      </p:sp>
      <p:pic>
        <p:nvPicPr>
          <p:cNvPr id="1026" name="Picture 2" descr="Martin Hairer – Wikipedia">
            <a:extLst>
              <a:ext uri="{FF2B5EF4-FFF2-40B4-BE49-F238E27FC236}">
                <a16:creationId xmlns:a16="http://schemas.microsoft.com/office/drawing/2014/main" id="{554744F4-7AC9-EFF7-53CA-490468A29B8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37312" y="1533983"/>
            <a:ext cx="1850452" cy="24672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text&#10;&#10;Description automatically generated">
            <a:extLst>
              <a:ext uri="{FF2B5EF4-FFF2-40B4-BE49-F238E27FC236}">
                <a16:creationId xmlns:a16="http://schemas.microsoft.com/office/drawing/2014/main" id="{4225B404-09D5-9024-2BFF-A0308F1BA42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78575" y="4186912"/>
            <a:ext cx="4365425" cy="931211"/>
          </a:xfrm>
          <a:prstGeom prst="rect">
            <a:avLst/>
          </a:prstGeom>
        </p:spPr>
      </p:pic>
    </p:spTree>
    <p:extLst>
      <p:ext uri="{BB962C8B-B14F-4D97-AF65-F5344CB8AC3E}">
        <p14:creationId xmlns:p14="http://schemas.microsoft.com/office/powerpoint/2010/main" val="393275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text on a white background&#10;&#10;Description automatically generated">
            <a:extLst>
              <a:ext uri="{FF2B5EF4-FFF2-40B4-BE49-F238E27FC236}">
                <a16:creationId xmlns:a16="http://schemas.microsoft.com/office/drawing/2014/main" id="{50884C59-95E8-688E-4A28-ED385A4E6E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22503" y="0"/>
            <a:ext cx="5025408" cy="2180299"/>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836B485E-F7BE-E661-3A76-16EEB1E296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145480" y="2104665"/>
            <a:ext cx="5076600" cy="2180299"/>
          </a:xfrm>
          <a:prstGeom prst="rect">
            <a:avLst/>
          </a:prstGeom>
        </p:spPr>
      </p:pic>
      <p:pic>
        <p:nvPicPr>
          <p:cNvPr id="7" name="Graphic 6">
            <a:extLst>
              <a:ext uri="{FF2B5EF4-FFF2-40B4-BE49-F238E27FC236}">
                <a16:creationId xmlns:a16="http://schemas.microsoft.com/office/drawing/2014/main" id="{0D210E1D-8326-7E1A-B970-81979F32A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4312" y="2491624"/>
            <a:ext cx="1717385" cy="1717385"/>
          </a:xfrm>
          <a:prstGeom prst="rect">
            <a:avLst/>
          </a:prstGeom>
        </p:spPr>
      </p:pic>
      <p:sp>
        <p:nvSpPr>
          <p:cNvPr id="8" name="Title 1">
            <a:extLst>
              <a:ext uri="{FF2B5EF4-FFF2-40B4-BE49-F238E27FC236}">
                <a16:creationId xmlns:a16="http://schemas.microsoft.com/office/drawing/2014/main" id="{646719A3-F4A2-CAB8-2FE0-4F263E5D7613}"/>
              </a:ext>
            </a:extLst>
          </p:cNvPr>
          <p:cNvSpPr>
            <a:spLocks noGrp="1"/>
          </p:cNvSpPr>
          <p:nvPr>
            <p:ph type="title"/>
          </p:nvPr>
        </p:nvSpPr>
        <p:spPr>
          <a:xfrm>
            <a:off x="207088" y="70584"/>
            <a:ext cx="8520600" cy="572700"/>
          </a:xfrm>
        </p:spPr>
        <p:txBody>
          <a:bodyPr>
            <a:normAutofit fontScale="90000"/>
          </a:bodyPr>
          <a:lstStyle/>
          <a:p>
            <a:r>
              <a:rPr lang="en-IN" b="1" dirty="0"/>
              <a:t>For Details:</a:t>
            </a:r>
            <a:endParaRPr lang="en-GB" b="1" dirty="0"/>
          </a:p>
        </p:txBody>
      </p:sp>
      <p:pic>
        <p:nvPicPr>
          <p:cNvPr id="9" name="Google Shape;109;p18">
            <a:extLst>
              <a:ext uri="{FF2B5EF4-FFF2-40B4-BE49-F238E27FC236}">
                <a16:creationId xmlns:a16="http://schemas.microsoft.com/office/drawing/2014/main" id="{94A5DBC0-AC7C-4DCC-8954-9A46FA8881AD}"/>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096089" y="674225"/>
            <a:ext cx="1624419" cy="1506073"/>
          </a:xfrm>
          <a:prstGeom prst="rect">
            <a:avLst/>
          </a:prstGeom>
          <a:noFill/>
          <a:ln>
            <a:noFill/>
          </a:ln>
        </p:spPr>
      </p:pic>
      <p:pic>
        <p:nvPicPr>
          <p:cNvPr id="2" name="Google Shape;241;p28">
            <a:extLst>
              <a:ext uri="{FF2B5EF4-FFF2-40B4-BE49-F238E27FC236}">
                <a16:creationId xmlns:a16="http://schemas.microsoft.com/office/drawing/2014/main" id="{E1948C57-B2E0-CDD1-8137-69857DD202DA}"/>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4100583" y="4339368"/>
            <a:ext cx="642343" cy="572700"/>
          </a:xfrm>
          <a:prstGeom prst="rect">
            <a:avLst/>
          </a:prstGeom>
          <a:noFill/>
          <a:ln>
            <a:noFill/>
          </a:ln>
        </p:spPr>
      </p:pic>
      <p:sp>
        <p:nvSpPr>
          <p:cNvPr id="3" name="Google Shape;242;p28">
            <a:extLst>
              <a:ext uri="{FF2B5EF4-FFF2-40B4-BE49-F238E27FC236}">
                <a16:creationId xmlns:a16="http://schemas.microsoft.com/office/drawing/2014/main" id="{AFE2334D-A7B0-27C5-90CA-E3BEDD55EFA8}"/>
              </a:ext>
            </a:extLst>
          </p:cNvPr>
          <p:cNvSpPr txBox="1"/>
          <p:nvPr/>
        </p:nvSpPr>
        <p:spPr>
          <a:xfrm>
            <a:off x="3800002" y="4824755"/>
            <a:ext cx="2091585" cy="4172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err="1"/>
              <a:t>abhat@uni-mainz.de</a:t>
            </a:r>
            <a:endParaRPr sz="1100" dirty="0"/>
          </a:p>
        </p:txBody>
      </p:sp>
      <p:pic>
        <p:nvPicPr>
          <p:cNvPr id="4" name="Picture 3">
            <a:extLst>
              <a:ext uri="{FF2B5EF4-FFF2-40B4-BE49-F238E27FC236}">
                <a16:creationId xmlns:a16="http://schemas.microsoft.com/office/drawing/2014/main" id="{2B3CEB4C-5055-4312-DF79-32B01939788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23399" y="4365780"/>
            <a:ext cx="566374" cy="566374"/>
          </a:xfrm>
          <a:prstGeom prst="rect">
            <a:avLst/>
          </a:prstGeom>
        </p:spPr>
      </p:pic>
      <p:sp>
        <p:nvSpPr>
          <p:cNvPr id="10" name="Google Shape;242;p28">
            <a:extLst>
              <a:ext uri="{FF2B5EF4-FFF2-40B4-BE49-F238E27FC236}">
                <a16:creationId xmlns:a16="http://schemas.microsoft.com/office/drawing/2014/main" id="{2C737490-D224-43DE-E2A7-23C06DDD604B}"/>
              </a:ext>
            </a:extLst>
          </p:cNvPr>
          <p:cNvSpPr txBox="1"/>
          <p:nvPr/>
        </p:nvSpPr>
        <p:spPr>
          <a:xfrm>
            <a:off x="1487807" y="4963096"/>
            <a:ext cx="2018250" cy="494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Personal Webpage</a:t>
            </a:r>
            <a:endParaRPr sz="1100" dirty="0"/>
          </a:p>
        </p:txBody>
      </p:sp>
      <p:sp>
        <p:nvSpPr>
          <p:cNvPr id="11" name="Google Shape;243;p28">
            <a:extLst>
              <a:ext uri="{FF2B5EF4-FFF2-40B4-BE49-F238E27FC236}">
                <a16:creationId xmlns:a16="http://schemas.microsoft.com/office/drawing/2014/main" id="{F6415990-EED1-BD39-C722-695C8CA3442D}"/>
              </a:ext>
            </a:extLst>
          </p:cNvPr>
          <p:cNvSpPr txBox="1"/>
          <p:nvPr/>
        </p:nvSpPr>
        <p:spPr>
          <a:xfrm>
            <a:off x="5681264" y="4836231"/>
            <a:ext cx="2077385" cy="2970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@shikharabhat.bsky.social</a:t>
            </a:r>
            <a:endParaRPr sz="1100" dirty="0"/>
          </a:p>
        </p:txBody>
      </p:sp>
      <p:pic>
        <p:nvPicPr>
          <p:cNvPr id="12" name="Picture 2">
            <a:extLst>
              <a:ext uri="{FF2B5EF4-FFF2-40B4-BE49-F238E27FC236}">
                <a16:creationId xmlns:a16="http://schemas.microsoft.com/office/drawing/2014/main" id="{A6645E1D-BBF5-CFDA-7AC1-EF477485DA1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485962" y="4440342"/>
            <a:ext cx="467988" cy="417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2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A1B1BAA-F70A-A0A5-A7AD-F5A3560CA1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1500" y="3067503"/>
            <a:ext cx="3363699" cy="953048"/>
          </a:xfrm>
          <a:prstGeom prst="rect">
            <a:avLst/>
          </a:prstGeom>
        </p:spPr>
      </p:pic>
      <p:sp>
        <p:nvSpPr>
          <p:cNvPr id="11" name="TextBox 10">
            <a:extLst>
              <a:ext uri="{FF2B5EF4-FFF2-40B4-BE49-F238E27FC236}">
                <a16:creationId xmlns:a16="http://schemas.microsoft.com/office/drawing/2014/main" id="{29E1B456-000C-2736-BE33-131EF17E40D4}"/>
              </a:ext>
            </a:extLst>
          </p:cNvPr>
          <p:cNvSpPr txBox="1"/>
          <p:nvPr/>
        </p:nvSpPr>
        <p:spPr>
          <a:xfrm>
            <a:off x="571500" y="811824"/>
            <a:ext cx="7772400" cy="1384995"/>
          </a:xfrm>
          <a:prstGeom prst="rect">
            <a:avLst/>
          </a:prstGeom>
          <a:noFill/>
        </p:spPr>
        <p:txBody>
          <a:bodyPr wrap="square">
            <a:spAutoFit/>
          </a:bodyPr>
          <a:lstStyle/>
          <a:p>
            <a:r>
              <a:rPr lang="en-GB" b="1" dirty="0"/>
              <a:t>The strong selection, weak mutation limit</a:t>
            </a:r>
            <a:r>
              <a:rPr lang="en-GB" dirty="0"/>
              <a:t>:</a:t>
            </a:r>
          </a:p>
          <a:p>
            <a:endParaRPr lang="en-GB" dirty="0"/>
          </a:p>
          <a:p>
            <a:pPr marL="285750" indent="-285750">
              <a:buFont typeface="Arial" panose="020B0604020202020204" pitchFamily="34" charset="0"/>
              <a:buChar char="•"/>
            </a:pPr>
            <a:r>
              <a:rPr lang="en-GB" dirty="0"/>
              <a:t>Rare mutations </a:t>
            </a:r>
            <a:r>
              <a:rPr lang="en-GB" i="1" dirty="0"/>
              <a:t>(i.e. </a:t>
            </a:r>
            <a:r>
              <a:rPr lang="en-GB" dirty="0"/>
              <a:t>mutation </a:t>
            </a:r>
            <a:r>
              <a:rPr lang="en-GB" i="1" dirty="0"/>
              <a:t>rate</a:t>
            </a:r>
            <a:r>
              <a:rPr lang="en-GB" dirty="0"/>
              <a:t> is small</a:t>
            </a:r>
            <a:r>
              <a:rPr lang="en-GB" i="1" dirty="0"/>
              <a:t>)</a:t>
            </a:r>
          </a:p>
          <a:p>
            <a:pPr marL="285750" indent="-285750">
              <a:buFont typeface="Arial" panose="020B0604020202020204" pitchFamily="34" charset="0"/>
              <a:buChar char="•"/>
            </a:pPr>
            <a:r>
              <a:rPr lang="en-GB" dirty="0"/>
              <a:t>Small mutational effects (</a:t>
            </a:r>
            <a:r>
              <a:rPr lang="en-GB" i="1" dirty="0"/>
              <a:t>i.e. </a:t>
            </a:r>
            <a:r>
              <a:rPr lang="en-GB" dirty="0"/>
              <a:t>mutants are very close to parents: </a:t>
            </a:r>
            <a:r>
              <a:rPr lang="en-GB" i="1" dirty="0"/>
              <a:t>`</a:t>
            </a:r>
            <a:r>
              <a:rPr lang="en-GB" dirty="0"/>
              <a:t>almost faithful' reproduction)</a:t>
            </a:r>
          </a:p>
          <a:p>
            <a:pPr marL="285750" indent="-285750">
              <a:buFont typeface="Arial" panose="020B0604020202020204" pitchFamily="34" charset="0"/>
              <a:buChar char="•"/>
            </a:pPr>
            <a:r>
              <a:rPr lang="en-GB" dirty="0"/>
              <a:t>Strong selection: Types with low relative fitness are immediately eliminated and the population is sharply peaked around a few trait values. </a:t>
            </a:r>
          </a:p>
        </p:txBody>
      </p:sp>
      <p:pic>
        <p:nvPicPr>
          <p:cNvPr id="13" name="Graphic 12">
            <a:extLst>
              <a:ext uri="{FF2B5EF4-FFF2-40B4-BE49-F238E27FC236}">
                <a16:creationId xmlns:a16="http://schemas.microsoft.com/office/drawing/2014/main" id="{1A51DD4B-96EC-6DF0-5E45-09D653822F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9515" y="2384449"/>
            <a:ext cx="2136370" cy="283499"/>
          </a:xfrm>
          <a:prstGeom prst="rect">
            <a:avLst/>
          </a:prstGeom>
        </p:spPr>
      </p:pic>
      <p:pic>
        <p:nvPicPr>
          <p:cNvPr id="15" name="Graphic 14">
            <a:extLst>
              <a:ext uri="{FF2B5EF4-FFF2-40B4-BE49-F238E27FC236}">
                <a16:creationId xmlns:a16="http://schemas.microsoft.com/office/drawing/2014/main" id="{26C147DF-4588-6C1D-75AE-B22179AE8D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6703" y="2990396"/>
            <a:ext cx="767262" cy="156584"/>
          </a:xfrm>
          <a:prstGeom prst="rect">
            <a:avLst/>
          </a:prstGeom>
        </p:spPr>
      </p:pic>
      <p:pic>
        <p:nvPicPr>
          <p:cNvPr id="17" name="Graphic 16">
            <a:extLst>
              <a:ext uri="{FF2B5EF4-FFF2-40B4-BE49-F238E27FC236}">
                <a16:creationId xmlns:a16="http://schemas.microsoft.com/office/drawing/2014/main" id="{7771CF3B-9213-2D3C-2DDA-DEBECAD7CA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6539" y="4397191"/>
            <a:ext cx="2567940" cy="573789"/>
          </a:xfrm>
          <a:prstGeom prst="rect">
            <a:avLst/>
          </a:prstGeom>
        </p:spPr>
      </p:pic>
      <p:pic>
        <p:nvPicPr>
          <p:cNvPr id="19" name="Graphic 18">
            <a:extLst>
              <a:ext uri="{FF2B5EF4-FFF2-40B4-BE49-F238E27FC236}">
                <a16:creationId xmlns:a16="http://schemas.microsoft.com/office/drawing/2014/main" id="{4DA53126-235A-C81C-AECD-81E24DF90D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54437" y="3065109"/>
            <a:ext cx="2577863" cy="640254"/>
          </a:xfrm>
          <a:prstGeom prst="rect">
            <a:avLst/>
          </a:prstGeom>
        </p:spPr>
      </p:pic>
      <p:cxnSp>
        <p:nvCxnSpPr>
          <p:cNvPr id="27" name="Straight Arrow Connector 26">
            <a:extLst>
              <a:ext uri="{FF2B5EF4-FFF2-40B4-BE49-F238E27FC236}">
                <a16:creationId xmlns:a16="http://schemas.microsoft.com/office/drawing/2014/main" id="{B4449D5E-96AD-9C2E-2773-DCB8F9DD4DD1}"/>
              </a:ext>
            </a:extLst>
          </p:cNvPr>
          <p:cNvCxnSpPr/>
          <p:nvPr/>
        </p:nvCxnSpPr>
        <p:spPr>
          <a:xfrm>
            <a:off x="4069080" y="3329940"/>
            <a:ext cx="2034540" cy="0"/>
          </a:xfrm>
          <a:prstGeom prst="straightConnector1">
            <a:avLst/>
          </a:prstGeom>
          <a:ln w="254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29" name="Graphic 28">
            <a:extLst>
              <a:ext uri="{FF2B5EF4-FFF2-40B4-BE49-F238E27FC236}">
                <a16:creationId xmlns:a16="http://schemas.microsoft.com/office/drawing/2014/main" id="{6F4155EB-A332-1F3E-1896-E3BB1F6D4F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81809" y="4479297"/>
            <a:ext cx="2847975" cy="409575"/>
          </a:xfrm>
          <a:prstGeom prst="rect">
            <a:avLst/>
          </a:prstGeom>
        </p:spPr>
      </p:pic>
      <p:sp>
        <p:nvSpPr>
          <p:cNvPr id="32" name="Title 1">
            <a:extLst>
              <a:ext uri="{FF2B5EF4-FFF2-40B4-BE49-F238E27FC236}">
                <a16:creationId xmlns:a16="http://schemas.microsoft.com/office/drawing/2014/main" id="{123AA683-3768-21A3-6A38-47027DAD3F87}"/>
              </a:ext>
            </a:extLst>
          </p:cNvPr>
          <p:cNvSpPr txBox="1">
            <a:spLocks/>
          </p:cNvSpPr>
          <p:nvPr/>
        </p:nvSpPr>
        <p:spPr>
          <a:xfrm>
            <a:off x="226208" y="110492"/>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t>A consequence unique to quantitative traits</a:t>
            </a:r>
            <a:endParaRPr lang="en-GB" b="1" dirty="0"/>
          </a:p>
        </p:txBody>
      </p:sp>
    </p:spTree>
    <p:extLst>
      <p:ext uri="{BB962C8B-B14F-4D97-AF65-F5344CB8AC3E}">
        <p14:creationId xmlns:p14="http://schemas.microsoft.com/office/powerpoint/2010/main" val="390859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fade">
                                      <p:cBhvr>
                                        <p:cTn id="12" dur="500"/>
                                        <p:tgtEl>
                                          <p:spTgt spid="1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D0BE-94B3-1D07-2D6E-E9413ED75628}"/>
              </a:ext>
            </a:extLst>
          </p:cNvPr>
          <p:cNvSpPr>
            <a:spLocks noGrp="1"/>
          </p:cNvSpPr>
          <p:nvPr>
            <p:ph type="title"/>
          </p:nvPr>
        </p:nvSpPr>
        <p:spPr>
          <a:xfrm>
            <a:off x="239511" y="84080"/>
            <a:ext cx="8520600" cy="572700"/>
          </a:xfrm>
        </p:spPr>
        <p:txBody>
          <a:bodyPr>
            <a:normAutofit fontScale="90000"/>
          </a:bodyPr>
          <a:lstStyle/>
          <a:p>
            <a:r>
              <a:rPr lang="en-US" b="1" dirty="0"/>
              <a:t>Spacetime stochastic calculus via an infinite-dimensional </a:t>
            </a:r>
            <a:r>
              <a:rPr lang="en-US" b="1" dirty="0" err="1"/>
              <a:t>Itô</a:t>
            </a:r>
            <a:r>
              <a:rPr lang="en-US" b="1" dirty="0"/>
              <a:t> formula</a:t>
            </a:r>
            <a:endParaRPr lang="en-GB" b="1" dirty="0"/>
          </a:p>
        </p:txBody>
      </p:sp>
      <p:pic>
        <p:nvPicPr>
          <p:cNvPr id="5" name="Graphic 4">
            <a:extLst>
              <a:ext uri="{FF2B5EF4-FFF2-40B4-BE49-F238E27FC236}">
                <a16:creationId xmlns:a16="http://schemas.microsoft.com/office/drawing/2014/main" id="{C6BB4842-5BE7-428F-0AE5-4178E6C204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3416" y="3069705"/>
            <a:ext cx="3516112" cy="572700"/>
          </a:xfrm>
          <a:prstGeom prst="rect">
            <a:avLst/>
          </a:prstGeom>
        </p:spPr>
      </p:pic>
      <p:pic>
        <p:nvPicPr>
          <p:cNvPr id="9" name="Graphic 8">
            <a:extLst>
              <a:ext uri="{FF2B5EF4-FFF2-40B4-BE49-F238E27FC236}">
                <a16:creationId xmlns:a16="http://schemas.microsoft.com/office/drawing/2014/main" id="{D288B924-F3E4-62B4-B9C4-EA71E9766E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836" y="3783839"/>
            <a:ext cx="7476327" cy="1108409"/>
          </a:xfrm>
          <a:prstGeom prst="rect">
            <a:avLst/>
          </a:prstGeom>
        </p:spPr>
      </p:pic>
      <p:pic>
        <p:nvPicPr>
          <p:cNvPr id="17" name="Graphic 16">
            <a:extLst>
              <a:ext uri="{FF2B5EF4-FFF2-40B4-BE49-F238E27FC236}">
                <a16:creationId xmlns:a16="http://schemas.microsoft.com/office/drawing/2014/main" id="{FBC8A381-887B-48B9-E629-0DCD1CFAAF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2363" y="2041470"/>
            <a:ext cx="7084207" cy="619124"/>
          </a:xfrm>
          <a:prstGeom prst="rect">
            <a:avLst/>
          </a:prstGeom>
        </p:spPr>
      </p:pic>
      <p:sp>
        <p:nvSpPr>
          <p:cNvPr id="18" name="Rectangle 17">
            <a:extLst>
              <a:ext uri="{FF2B5EF4-FFF2-40B4-BE49-F238E27FC236}">
                <a16:creationId xmlns:a16="http://schemas.microsoft.com/office/drawing/2014/main" id="{04C4A25A-27EC-31D3-7C74-D7B90061F976}"/>
              </a:ext>
            </a:extLst>
          </p:cNvPr>
          <p:cNvSpPr/>
          <p:nvPr/>
        </p:nvSpPr>
        <p:spPr>
          <a:xfrm>
            <a:off x="114762" y="1109729"/>
            <a:ext cx="8914476" cy="1628041"/>
          </a:xfrm>
          <a:prstGeom prst="rect">
            <a:avLst/>
          </a:prstGeom>
          <a:solidFill>
            <a:srgbClr val="7030A0">
              <a:alpha val="30980"/>
            </a:srgb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AA263BE7-4E52-8C94-84A3-9706C23087E0}"/>
              </a:ext>
            </a:extLst>
          </p:cNvPr>
          <p:cNvSpPr txBox="1"/>
          <p:nvPr/>
        </p:nvSpPr>
        <p:spPr>
          <a:xfrm>
            <a:off x="114762" y="1113137"/>
            <a:ext cx="1317990" cy="307777"/>
          </a:xfrm>
          <a:prstGeom prst="rect">
            <a:avLst/>
          </a:prstGeom>
          <a:noFill/>
        </p:spPr>
        <p:txBody>
          <a:bodyPr wrap="none" rtlCol="0">
            <a:spAutoFit/>
          </a:bodyPr>
          <a:lstStyle/>
          <a:p>
            <a:r>
              <a:rPr lang="en-US" b="1" dirty="0" err="1"/>
              <a:t>Itô’s</a:t>
            </a:r>
            <a:r>
              <a:rPr lang="en-US" b="1" dirty="0"/>
              <a:t> formula:</a:t>
            </a:r>
            <a:endParaRPr lang="en-GB" b="1" dirty="0"/>
          </a:p>
        </p:txBody>
      </p:sp>
      <p:pic>
        <p:nvPicPr>
          <p:cNvPr id="21" name="Graphic 20">
            <a:extLst>
              <a:ext uri="{FF2B5EF4-FFF2-40B4-BE49-F238E27FC236}">
                <a16:creationId xmlns:a16="http://schemas.microsoft.com/office/drawing/2014/main" id="{3541E27A-465A-61C1-A53F-34F7A5DCDFC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1" b="-19351"/>
          <a:stretch/>
        </p:blipFill>
        <p:spPr>
          <a:xfrm>
            <a:off x="4808220" y="1490662"/>
            <a:ext cx="1219200" cy="216000"/>
          </a:xfrm>
          <a:prstGeom prst="rect">
            <a:avLst/>
          </a:prstGeom>
        </p:spPr>
      </p:pic>
      <p:pic>
        <p:nvPicPr>
          <p:cNvPr id="25" name="Graphic 24">
            <a:extLst>
              <a:ext uri="{FF2B5EF4-FFF2-40B4-BE49-F238E27FC236}">
                <a16:creationId xmlns:a16="http://schemas.microsoft.com/office/drawing/2014/main" id="{FD7164B6-9CDE-F52E-AD9F-A09C0A5FBA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8220" y="3173919"/>
            <a:ext cx="1634490" cy="243435"/>
          </a:xfrm>
          <a:prstGeom prst="rect">
            <a:avLst/>
          </a:prstGeom>
        </p:spPr>
      </p:pic>
      <p:sp>
        <p:nvSpPr>
          <p:cNvPr id="26" name="Rectangle 25">
            <a:extLst>
              <a:ext uri="{FF2B5EF4-FFF2-40B4-BE49-F238E27FC236}">
                <a16:creationId xmlns:a16="http://schemas.microsoft.com/office/drawing/2014/main" id="{050180EE-1B50-5A6E-74FB-AEC66FECE425}"/>
              </a:ext>
            </a:extLst>
          </p:cNvPr>
          <p:cNvSpPr/>
          <p:nvPr/>
        </p:nvSpPr>
        <p:spPr>
          <a:xfrm>
            <a:off x="754380" y="3699043"/>
            <a:ext cx="7642860" cy="1292057"/>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Graphic 27">
            <a:extLst>
              <a:ext uri="{FF2B5EF4-FFF2-40B4-BE49-F238E27FC236}">
                <a16:creationId xmlns:a16="http://schemas.microsoft.com/office/drawing/2014/main" id="{1FD3C511-F713-4730-0166-9061D10EB8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45504" y="1333492"/>
            <a:ext cx="3094024" cy="612469"/>
          </a:xfrm>
          <a:prstGeom prst="rect">
            <a:avLst/>
          </a:prstGeom>
        </p:spPr>
      </p:pic>
    </p:spTree>
    <p:extLst>
      <p:ext uri="{BB962C8B-B14F-4D97-AF65-F5344CB8AC3E}">
        <p14:creationId xmlns:p14="http://schemas.microsoft.com/office/powerpoint/2010/main" val="357387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4"/>
          <p:cNvPicPr preferRelativeResize="0">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771687" y="1322534"/>
            <a:ext cx="3035641" cy="3035641"/>
          </a:xfrm>
          <a:prstGeom prst="rect">
            <a:avLst/>
          </a:prstGeom>
          <a:noFill/>
          <a:ln>
            <a:noFill/>
          </a:ln>
        </p:spPr>
      </p:pic>
      <p:sp>
        <p:nvSpPr>
          <p:cNvPr id="280" name="Google Shape;280;p34"/>
          <p:cNvSpPr txBox="1">
            <a:spLocks noGrp="1"/>
          </p:cNvSpPr>
          <p:nvPr>
            <p:ph type="title"/>
          </p:nvPr>
        </p:nvSpPr>
        <p:spPr>
          <a:xfrm>
            <a:off x="311700" y="232750"/>
            <a:ext cx="8194800" cy="66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Including more discrete traits is ‘easy’</a:t>
            </a:r>
            <a:endParaRPr b="1" dirty="0"/>
          </a:p>
        </p:txBody>
      </p:sp>
      <p:pic>
        <p:nvPicPr>
          <p:cNvPr id="4" name="Google Shape;513;p39">
            <a:extLst>
              <a:ext uri="{FF2B5EF4-FFF2-40B4-BE49-F238E27FC236}">
                <a16:creationId xmlns:a16="http://schemas.microsoft.com/office/drawing/2014/main" id="{5C33F439-164D-E615-F648-433F42AAA905}"/>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16984" y="1263048"/>
            <a:ext cx="1078600" cy="698834"/>
          </a:xfrm>
          <a:prstGeom prst="rect">
            <a:avLst/>
          </a:prstGeom>
          <a:noFill/>
          <a:ln>
            <a:noFill/>
          </a:ln>
        </p:spPr>
      </p:pic>
      <p:pic>
        <p:nvPicPr>
          <p:cNvPr id="5" name="Google Shape;514;p39">
            <a:extLst>
              <a:ext uri="{FF2B5EF4-FFF2-40B4-BE49-F238E27FC236}">
                <a16:creationId xmlns:a16="http://schemas.microsoft.com/office/drawing/2014/main" id="{5E4166F8-C9F1-40DC-94BF-543A50DC910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73067" y="2147399"/>
            <a:ext cx="1074591" cy="698303"/>
          </a:xfrm>
          <a:prstGeom prst="rect">
            <a:avLst/>
          </a:prstGeom>
          <a:noFill/>
          <a:ln>
            <a:noFill/>
          </a:ln>
        </p:spPr>
      </p:pic>
      <p:pic>
        <p:nvPicPr>
          <p:cNvPr id="6" name="Google Shape;515;p39">
            <a:extLst>
              <a:ext uri="{FF2B5EF4-FFF2-40B4-BE49-F238E27FC236}">
                <a16:creationId xmlns:a16="http://schemas.microsoft.com/office/drawing/2014/main" id="{6B3AC7BB-7C31-9FE8-C196-AA2AE3E6C367}"/>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71065" y="3106235"/>
            <a:ext cx="1078600" cy="639343"/>
          </a:xfrm>
          <a:prstGeom prst="rect">
            <a:avLst/>
          </a:prstGeom>
          <a:noFill/>
          <a:ln>
            <a:noFill/>
          </a:ln>
        </p:spPr>
      </p:pic>
      <p:pic>
        <p:nvPicPr>
          <p:cNvPr id="7" name="Google Shape;516;p39">
            <a:extLst>
              <a:ext uri="{FF2B5EF4-FFF2-40B4-BE49-F238E27FC236}">
                <a16:creationId xmlns:a16="http://schemas.microsoft.com/office/drawing/2014/main" id="{C108A176-55ED-DB1F-695C-E64282DBE2E2}"/>
              </a:ext>
            </a:extLst>
          </p:cNvPr>
          <p:cNvPicPr preferRelativeResize="0"/>
          <p:nvPr/>
        </p:nvPicPr>
        <p:blipFill>
          <a:blip r:embed="rId7">
            <a:alphaModFix/>
          </a:blip>
          <a:stretch>
            <a:fillRect/>
          </a:stretch>
        </p:blipFill>
        <p:spPr>
          <a:xfrm rot="5400000">
            <a:off x="414993" y="4188034"/>
            <a:ext cx="778244" cy="85645"/>
          </a:xfrm>
          <a:prstGeom prst="rect">
            <a:avLst/>
          </a:prstGeom>
          <a:noFill/>
          <a:ln>
            <a:noFill/>
          </a:ln>
        </p:spPr>
      </p:pic>
      <p:grpSp>
        <p:nvGrpSpPr>
          <p:cNvPr id="35" name="Group 34">
            <a:extLst>
              <a:ext uri="{FF2B5EF4-FFF2-40B4-BE49-F238E27FC236}">
                <a16:creationId xmlns:a16="http://schemas.microsoft.com/office/drawing/2014/main" id="{83FC50D8-13B5-0DFE-DC9D-75CA78417868}"/>
              </a:ext>
            </a:extLst>
          </p:cNvPr>
          <p:cNvGrpSpPr>
            <a:grpSpLocks noChangeAspect="1"/>
          </p:cNvGrpSpPr>
          <p:nvPr/>
        </p:nvGrpSpPr>
        <p:grpSpPr>
          <a:xfrm>
            <a:off x="1485796" y="1272384"/>
            <a:ext cx="3882216" cy="3209155"/>
            <a:chOff x="1907660" y="1223035"/>
            <a:chExt cx="3886842" cy="3212973"/>
          </a:xfrm>
        </p:grpSpPr>
        <p:pic>
          <p:nvPicPr>
            <p:cNvPr id="36" name="Google Shape;186;p21">
              <a:extLst>
                <a:ext uri="{FF2B5EF4-FFF2-40B4-BE49-F238E27FC236}">
                  <a16:creationId xmlns:a16="http://schemas.microsoft.com/office/drawing/2014/main" id="{5C88892B-9E2C-0F8D-D8BE-9B5C6F2F7F09}"/>
                </a:ext>
              </a:extLst>
            </p:cNvPr>
            <p:cNvPicPr preferRelativeResize="0">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4841850" y="1229675"/>
              <a:ext cx="602053" cy="400765"/>
            </a:xfrm>
            <a:prstGeom prst="rect">
              <a:avLst/>
            </a:prstGeom>
            <a:noFill/>
            <a:ln>
              <a:noFill/>
            </a:ln>
          </p:spPr>
        </p:pic>
        <p:pic>
          <p:nvPicPr>
            <p:cNvPr id="37" name="Google Shape;187;p21">
              <a:extLst>
                <a:ext uri="{FF2B5EF4-FFF2-40B4-BE49-F238E27FC236}">
                  <a16:creationId xmlns:a16="http://schemas.microsoft.com/office/drawing/2014/main" id="{55B613FB-C92B-A497-79C8-3A81CF552218}"/>
                </a:ext>
              </a:extLst>
            </p:cNvPr>
            <p:cNvPicPr preferRelativeResize="0">
              <a:picLocks noChangeAspect="1"/>
            </p:cNvPicPr>
            <p:nvPr/>
          </p:nvPicPr>
          <p:blipFill>
            <a:blip r:embed="rId9" cstate="screen">
              <a:alphaModFix/>
              <a:extLst>
                <a:ext uri="{28A0092B-C50C-407E-A947-70E740481C1C}">
                  <a14:useLocalDpi xmlns:a14="http://schemas.microsoft.com/office/drawing/2010/main"/>
                </a:ext>
              </a:extLst>
            </a:blip>
            <a:stretch>
              <a:fillRect/>
            </a:stretch>
          </p:blipFill>
          <p:spPr>
            <a:xfrm>
              <a:off x="5160949" y="3178538"/>
              <a:ext cx="562267" cy="374249"/>
            </a:xfrm>
            <a:prstGeom prst="rect">
              <a:avLst/>
            </a:prstGeom>
            <a:noFill/>
            <a:ln>
              <a:noFill/>
            </a:ln>
          </p:spPr>
        </p:pic>
        <p:pic>
          <p:nvPicPr>
            <p:cNvPr id="38" name="Google Shape;188;p21">
              <a:extLst>
                <a:ext uri="{FF2B5EF4-FFF2-40B4-BE49-F238E27FC236}">
                  <a16:creationId xmlns:a16="http://schemas.microsoft.com/office/drawing/2014/main" id="{F8E31FAC-9074-2483-0196-7B819532C4B6}"/>
                </a:ext>
              </a:extLst>
            </p:cNvPr>
            <p:cNvPicPr preferRelativeResize="0">
              <a:picLocks noChangeAspect="1"/>
            </p:cNvPicPr>
            <p:nvPr/>
          </p:nvPicPr>
          <p:blipFill rotWithShape="1">
            <a:blip r:embed="rId10" cstate="screen">
              <a:alphaModFix/>
              <a:extLst>
                <a:ext uri="{28A0092B-C50C-407E-A947-70E740481C1C}">
                  <a14:useLocalDpi xmlns:a14="http://schemas.microsoft.com/office/drawing/2010/main"/>
                </a:ext>
              </a:extLst>
            </a:blip>
            <a:srcRect/>
            <a:stretch/>
          </p:blipFill>
          <p:spPr>
            <a:xfrm>
              <a:off x="1907660" y="1937653"/>
              <a:ext cx="1981349" cy="1848777"/>
            </a:xfrm>
            <a:prstGeom prst="rect">
              <a:avLst/>
            </a:prstGeom>
            <a:noFill/>
            <a:ln>
              <a:noFill/>
            </a:ln>
          </p:spPr>
        </p:pic>
        <p:pic>
          <p:nvPicPr>
            <p:cNvPr id="39" name="Google Shape;189;p21">
              <a:extLst>
                <a:ext uri="{FF2B5EF4-FFF2-40B4-BE49-F238E27FC236}">
                  <a16:creationId xmlns:a16="http://schemas.microsoft.com/office/drawing/2014/main" id="{548D2433-B599-F92E-4801-4C2D4009BDCA}"/>
                </a:ext>
              </a:extLst>
            </p:cNvPr>
            <p:cNvPicPr preferRelativeResize="0">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5192449" y="2087143"/>
              <a:ext cx="602053" cy="400765"/>
            </a:xfrm>
            <a:prstGeom prst="rect">
              <a:avLst/>
            </a:prstGeom>
            <a:noFill/>
            <a:ln>
              <a:noFill/>
            </a:ln>
          </p:spPr>
        </p:pic>
        <p:pic>
          <p:nvPicPr>
            <p:cNvPr id="40" name="Google Shape;190;p21">
              <a:extLst>
                <a:ext uri="{FF2B5EF4-FFF2-40B4-BE49-F238E27FC236}">
                  <a16:creationId xmlns:a16="http://schemas.microsoft.com/office/drawing/2014/main" id="{B4CFC7D6-3B22-FC4F-205C-7A7CFE4428C2}"/>
                </a:ext>
              </a:extLst>
            </p:cNvPr>
            <p:cNvPicPr preferRelativeResize="0">
              <a:picLocks noChangeAspect="1"/>
            </p:cNvPicPr>
            <p:nvPr/>
          </p:nvPicPr>
          <p:blipFill>
            <a:blip r:embed="rId9" cstate="screen">
              <a:alphaModFix/>
              <a:extLst>
                <a:ext uri="{28A0092B-C50C-407E-A947-70E740481C1C}">
                  <a14:useLocalDpi xmlns:a14="http://schemas.microsoft.com/office/drawing/2010/main"/>
                </a:ext>
              </a:extLst>
            </a:blip>
            <a:stretch>
              <a:fillRect/>
            </a:stretch>
          </p:blipFill>
          <p:spPr>
            <a:xfrm>
              <a:off x="4840389" y="4061759"/>
              <a:ext cx="562267" cy="374249"/>
            </a:xfrm>
            <a:prstGeom prst="rect">
              <a:avLst/>
            </a:prstGeom>
            <a:noFill/>
            <a:ln>
              <a:noFill/>
            </a:ln>
          </p:spPr>
        </p:pic>
        <p:cxnSp>
          <p:nvCxnSpPr>
            <p:cNvPr id="41" name="Google Shape;192;p21">
              <a:extLst>
                <a:ext uri="{FF2B5EF4-FFF2-40B4-BE49-F238E27FC236}">
                  <a16:creationId xmlns:a16="http://schemas.microsoft.com/office/drawing/2014/main" id="{9647AC65-8543-23F8-A0A5-4253D82A9E66}"/>
                </a:ext>
              </a:extLst>
            </p:cNvPr>
            <p:cNvCxnSpPr>
              <a:cxnSpLocks noChangeAspect="1"/>
            </p:cNvCxnSpPr>
            <p:nvPr/>
          </p:nvCxnSpPr>
          <p:spPr>
            <a:xfrm rot="-1020000">
              <a:off x="3800085" y="2487909"/>
              <a:ext cx="1056053" cy="0"/>
            </a:xfrm>
            <a:prstGeom prst="straightConnector1">
              <a:avLst/>
            </a:prstGeom>
            <a:noFill/>
            <a:ln w="9525" cap="flat" cmpd="sng">
              <a:solidFill>
                <a:schemeClr val="dk2"/>
              </a:solidFill>
              <a:prstDash val="solid"/>
              <a:round/>
              <a:headEnd type="none" w="med" len="med"/>
              <a:tailEnd type="triangle" w="med" len="med"/>
            </a:ln>
          </p:spPr>
        </p:cxnSp>
        <p:sp>
          <p:nvSpPr>
            <p:cNvPr id="42" name="Google Shape;195;p21">
              <a:extLst>
                <a:ext uri="{FF2B5EF4-FFF2-40B4-BE49-F238E27FC236}">
                  <a16:creationId xmlns:a16="http://schemas.microsoft.com/office/drawing/2014/main" id="{B12099CF-47E0-65C9-D3C6-2B7472F08B5F}"/>
                </a:ext>
              </a:extLst>
            </p:cNvPr>
            <p:cNvSpPr txBox="1">
              <a:spLocks noChangeAspect="1"/>
            </p:cNvSpPr>
            <p:nvPr/>
          </p:nvSpPr>
          <p:spPr>
            <a:xfrm>
              <a:off x="4473870" y="1223035"/>
              <a:ext cx="316718" cy="3961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a:ea typeface="Times New Roman"/>
                  <a:cs typeface="Times New Roman"/>
                  <a:sym typeface="Times New Roman"/>
                </a:rPr>
                <a:t>+</a:t>
              </a:r>
              <a:endParaRPr sz="2400" dirty="0">
                <a:latin typeface="Times New Roman"/>
                <a:ea typeface="Times New Roman"/>
                <a:cs typeface="Times New Roman"/>
                <a:sym typeface="Times New Roman"/>
              </a:endParaRPr>
            </a:p>
          </p:txBody>
        </p:sp>
        <p:sp>
          <p:nvSpPr>
            <p:cNvPr id="43" name="Google Shape;196;p21">
              <a:extLst>
                <a:ext uri="{FF2B5EF4-FFF2-40B4-BE49-F238E27FC236}">
                  <a16:creationId xmlns:a16="http://schemas.microsoft.com/office/drawing/2014/main" id="{C10A2B62-9B05-AE31-3CCB-6100A2D0D616}"/>
                </a:ext>
              </a:extLst>
            </p:cNvPr>
            <p:cNvSpPr txBox="1">
              <a:spLocks noChangeAspect="1"/>
            </p:cNvSpPr>
            <p:nvPr/>
          </p:nvSpPr>
          <p:spPr>
            <a:xfrm>
              <a:off x="4829290" y="2007053"/>
              <a:ext cx="316718" cy="3961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a:ea typeface="Times New Roman"/>
                  <a:cs typeface="Times New Roman"/>
                  <a:sym typeface="Times New Roman"/>
                </a:rPr>
                <a:t>–</a:t>
              </a:r>
              <a:endParaRPr sz="2400" dirty="0">
                <a:latin typeface="Times New Roman"/>
                <a:ea typeface="Times New Roman"/>
                <a:cs typeface="Times New Roman"/>
                <a:sym typeface="Times New Roman"/>
              </a:endParaRPr>
            </a:p>
          </p:txBody>
        </p:sp>
        <p:sp>
          <p:nvSpPr>
            <p:cNvPr id="44" name="Google Shape;197;p21">
              <a:extLst>
                <a:ext uri="{FF2B5EF4-FFF2-40B4-BE49-F238E27FC236}">
                  <a16:creationId xmlns:a16="http://schemas.microsoft.com/office/drawing/2014/main" id="{D7856316-56F8-19D0-1B82-EA3581D2F28F}"/>
                </a:ext>
              </a:extLst>
            </p:cNvPr>
            <p:cNvSpPr txBox="1">
              <a:spLocks noChangeAspect="1"/>
            </p:cNvSpPr>
            <p:nvPr/>
          </p:nvSpPr>
          <p:spPr>
            <a:xfrm>
              <a:off x="4871646" y="3097749"/>
              <a:ext cx="316718" cy="3961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a:ea typeface="Times New Roman"/>
                  <a:cs typeface="Times New Roman"/>
                  <a:sym typeface="Times New Roman"/>
                </a:rPr>
                <a:t>+</a:t>
              </a:r>
              <a:endParaRPr sz="2400" dirty="0">
                <a:latin typeface="Times New Roman"/>
                <a:ea typeface="Times New Roman"/>
                <a:cs typeface="Times New Roman"/>
                <a:sym typeface="Times New Roman"/>
              </a:endParaRPr>
            </a:p>
          </p:txBody>
        </p:sp>
        <p:sp>
          <p:nvSpPr>
            <p:cNvPr id="45" name="Google Shape;198;p21">
              <a:extLst>
                <a:ext uri="{FF2B5EF4-FFF2-40B4-BE49-F238E27FC236}">
                  <a16:creationId xmlns:a16="http://schemas.microsoft.com/office/drawing/2014/main" id="{1FC85018-A920-7218-3455-25EF14BF36C7}"/>
                </a:ext>
              </a:extLst>
            </p:cNvPr>
            <p:cNvSpPr txBox="1">
              <a:spLocks noChangeAspect="1"/>
            </p:cNvSpPr>
            <p:nvPr/>
          </p:nvSpPr>
          <p:spPr>
            <a:xfrm>
              <a:off x="4553505" y="3921372"/>
              <a:ext cx="316718" cy="3961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a:ea typeface="Times New Roman"/>
                  <a:cs typeface="Times New Roman"/>
                  <a:sym typeface="Times New Roman"/>
                </a:rPr>
                <a:t>–</a:t>
              </a:r>
              <a:endParaRPr sz="2400" dirty="0">
                <a:latin typeface="Times New Roman"/>
                <a:ea typeface="Times New Roman"/>
                <a:cs typeface="Times New Roman"/>
                <a:sym typeface="Times New Roman"/>
              </a:endParaRPr>
            </a:p>
          </p:txBody>
        </p:sp>
        <p:pic>
          <p:nvPicPr>
            <p:cNvPr id="46" name="Google Shape;199;p21">
              <a:extLst>
                <a:ext uri="{FF2B5EF4-FFF2-40B4-BE49-F238E27FC236}">
                  <a16:creationId xmlns:a16="http://schemas.microsoft.com/office/drawing/2014/main" id="{35922D5A-3A58-0D9E-B2A1-CFB90D0CBB52}"/>
                </a:ext>
              </a:extLst>
            </p:cNvPr>
            <p:cNvPicPr preferRelativeResize="0">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rot="19546660">
              <a:off x="3502341" y="1608477"/>
              <a:ext cx="688127" cy="178913"/>
            </a:xfrm>
            <a:prstGeom prst="rect">
              <a:avLst/>
            </a:prstGeom>
            <a:noFill/>
            <a:ln>
              <a:noFill/>
            </a:ln>
          </p:spPr>
        </p:pic>
        <p:pic>
          <p:nvPicPr>
            <p:cNvPr id="47" name="Google Shape;200;p21">
              <a:extLst>
                <a:ext uri="{FF2B5EF4-FFF2-40B4-BE49-F238E27FC236}">
                  <a16:creationId xmlns:a16="http://schemas.microsoft.com/office/drawing/2014/main" id="{BC2F9A5C-17CE-ABF7-EA62-0481C19E0B81}"/>
                </a:ext>
              </a:extLst>
            </p:cNvPr>
            <p:cNvPicPr preferRelativeResize="0">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rot="20445535">
              <a:off x="3923146" y="2213142"/>
              <a:ext cx="687303" cy="176589"/>
            </a:xfrm>
            <a:prstGeom prst="rect">
              <a:avLst/>
            </a:prstGeom>
            <a:noFill/>
            <a:ln>
              <a:noFill/>
            </a:ln>
          </p:spPr>
        </p:pic>
        <p:pic>
          <p:nvPicPr>
            <p:cNvPr id="48" name="Google Shape;201;p21">
              <a:extLst>
                <a:ext uri="{FF2B5EF4-FFF2-40B4-BE49-F238E27FC236}">
                  <a16:creationId xmlns:a16="http://schemas.microsoft.com/office/drawing/2014/main" id="{E540BACF-B506-4B03-7B13-A2079D370CA4}"/>
                </a:ext>
              </a:extLst>
            </p:cNvPr>
            <p:cNvPicPr preferRelativeResize="0">
              <a:picLocks noChangeAspect="1"/>
            </p:cNvPicPr>
            <p:nvPr/>
          </p:nvPicPr>
          <p:blipFill>
            <a:blip r:embed="rId13" cstate="screen">
              <a:alphaModFix/>
              <a:extLst>
                <a:ext uri="{28A0092B-C50C-407E-A947-70E740481C1C}">
                  <a14:useLocalDpi xmlns:a14="http://schemas.microsoft.com/office/drawing/2010/main"/>
                </a:ext>
              </a:extLst>
            </a:blip>
            <a:stretch>
              <a:fillRect/>
            </a:stretch>
          </p:blipFill>
          <p:spPr>
            <a:xfrm rot="1786930">
              <a:off x="3791650" y="3554456"/>
              <a:ext cx="687126" cy="176633"/>
            </a:xfrm>
            <a:prstGeom prst="rect">
              <a:avLst/>
            </a:prstGeom>
            <a:noFill/>
            <a:ln>
              <a:noFill/>
            </a:ln>
          </p:spPr>
        </p:pic>
        <p:pic>
          <p:nvPicPr>
            <p:cNvPr id="49" name="Google Shape;202;p21">
              <a:extLst>
                <a:ext uri="{FF2B5EF4-FFF2-40B4-BE49-F238E27FC236}">
                  <a16:creationId xmlns:a16="http://schemas.microsoft.com/office/drawing/2014/main" id="{CE9C4179-5DBE-2049-6AEF-05E42D540909}"/>
                </a:ext>
              </a:extLst>
            </p:cNvPr>
            <p:cNvPicPr preferRelativeResize="0">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rot="1017176">
              <a:off x="4054716" y="2944083"/>
              <a:ext cx="688127" cy="181086"/>
            </a:xfrm>
            <a:prstGeom prst="rect">
              <a:avLst/>
            </a:prstGeom>
            <a:noFill/>
            <a:ln>
              <a:noFill/>
            </a:ln>
          </p:spPr>
        </p:pic>
        <p:grpSp>
          <p:nvGrpSpPr>
            <p:cNvPr id="50" name="Google Shape;205;p21">
              <a:extLst>
                <a:ext uri="{FF2B5EF4-FFF2-40B4-BE49-F238E27FC236}">
                  <a16:creationId xmlns:a16="http://schemas.microsoft.com/office/drawing/2014/main" id="{2EACEE4A-D986-D343-1861-56DAE5352A79}"/>
                </a:ext>
              </a:extLst>
            </p:cNvPr>
            <p:cNvGrpSpPr>
              <a:grpSpLocks noChangeAspect="1"/>
            </p:cNvGrpSpPr>
            <p:nvPr/>
          </p:nvGrpSpPr>
          <p:grpSpPr>
            <a:xfrm>
              <a:off x="2526430" y="3961971"/>
              <a:ext cx="613927" cy="131887"/>
              <a:chOff x="2229250" y="4620400"/>
              <a:chExt cx="1133968" cy="243605"/>
            </a:xfrm>
          </p:grpSpPr>
          <p:pic>
            <p:nvPicPr>
              <p:cNvPr id="54" name="Google Shape;206;p21">
                <a:extLst>
                  <a:ext uri="{FF2B5EF4-FFF2-40B4-BE49-F238E27FC236}">
                    <a16:creationId xmlns:a16="http://schemas.microsoft.com/office/drawing/2014/main" id="{CC6CE437-B782-8D2E-FFAC-986A87D056D4}"/>
                  </a:ext>
                </a:extLst>
              </p:cNvPr>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2229250" y="4620400"/>
                <a:ext cx="361950" cy="234558"/>
              </a:xfrm>
              <a:prstGeom prst="rect">
                <a:avLst/>
              </a:prstGeom>
              <a:noFill/>
              <a:ln>
                <a:noFill/>
              </a:ln>
            </p:spPr>
          </p:pic>
          <p:pic>
            <p:nvPicPr>
              <p:cNvPr id="55" name="Google Shape;207;p21">
                <a:extLst>
                  <a:ext uri="{FF2B5EF4-FFF2-40B4-BE49-F238E27FC236}">
                    <a16:creationId xmlns:a16="http://schemas.microsoft.com/office/drawing/2014/main" id="{651974B5-6188-F2B0-3CF2-B0C3077D2965}"/>
                  </a:ext>
                </a:extLst>
              </p:cNvPr>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2991743" y="4620400"/>
                <a:ext cx="371475" cy="234558"/>
              </a:xfrm>
              <a:prstGeom prst="rect">
                <a:avLst/>
              </a:prstGeom>
              <a:noFill/>
              <a:ln>
                <a:noFill/>
              </a:ln>
            </p:spPr>
          </p:pic>
          <p:pic>
            <p:nvPicPr>
              <p:cNvPr id="56" name="Google Shape;208;p21">
                <a:extLst>
                  <a:ext uri="{FF2B5EF4-FFF2-40B4-BE49-F238E27FC236}">
                    <a16:creationId xmlns:a16="http://schemas.microsoft.com/office/drawing/2014/main" id="{3FDFD0B1-DC24-30F9-2E39-B40E5E6932E2}"/>
                  </a:ext>
                </a:extLst>
              </p:cNvPr>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2767661" y="4738942"/>
                <a:ext cx="48101" cy="125063"/>
              </a:xfrm>
              <a:prstGeom prst="rect">
                <a:avLst/>
              </a:prstGeom>
              <a:noFill/>
              <a:ln>
                <a:noFill/>
              </a:ln>
            </p:spPr>
          </p:pic>
        </p:grpSp>
        <p:cxnSp>
          <p:nvCxnSpPr>
            <p:cNvPr id="51" name="Google Shape;192;p21">
              <a:extLst>
                <a:ext uri="{FF2B5EF4-FFF2-40B4-BE49-F238E27FC236}">
                  <a16:creationId xmlns:a16="http://schemas.microsoft.com/office/drawing/2014/main" id="{452BCB3C-787F-B2B7-D4FC-7F90194FF166}"/>
                </a:ext>
              </a:extLst>
            </p:cNvPr>
            <p:cNvCxnSpPr>
              <a:cxnSpLocks noChangeAspect="1"/>
            </p:cNvCxnSpPr>
            <p:nvPr/>
          </p:nvCxnSpPr>
          <p:spPr>
            <a:xfrm rot="-2040000">
              <a:off x="3455465" y="1882997"/>
              <a:ext cx="1056053" cy="0"/>
            </a:xfrm>
            <a:prstGeom prst="straightConnector1">
              <a:avLst/>
            </a:prstGeom>
            <a:noFill/>
            <a:ln w="9525" cap="flat" cmpd="sng">
              <a:solidFill>
                <a:schemeClr val="dk2"/>
              </a:solidFill>
              <a:prstDash val="solid"/>
              <a:round/>
              <a:headEnd type="none" w="med" len="med"/>
              <a:tailEnd type="triangle" w="med" len="med"/>
            </a:ln>
          </p:spPr>
        </p:cxnSp>
        <p:cxnSp>
          <p:nvCxnSpPr>
            <p:cNvPr id="52" name="Google Shape;192;p21">
              <a:extLst>
                <a:ext uri="{FF2B5EF4-FFF2-40B4-BE49-F238E27FC236}">
                  <a16:creationId xmlns:a16="http://schemas.microsoft.com/office/drawing/2014/main" id="{C5976B77-2C72-9B1C-4AF3-D96EA84CC144}"/>
                </a:ext>
              </a:extLst>
            </p:cNvPr>
            <p:cNvCxnSpPr>
              <a:cxnSpLocks noChangeAspect="1"/>
            </p:cNvCxnSpPr>
            <p:nvPr/>
          </p:nvCxnSpPr>
          <p:spPr>
            <a:xfrm rot="1020000" flipV="1">
              <a:off x="3820515" y="3205183"/>
              <a:ext cx="1056053" cy="0"/>
            </a:xfrm>
            <a:prstGeom prst="straightConnector1">
              <a:avLst/>
            </a:prstGeom>
            <a:noFill/>
            <a:ln w="9525" cap="flat" cmpd="sng">
              <a:solidFill>
                <a:schemeClr val="dk2"/>
              </a:solidFill>
              <a:prstDash val="solid"/>
              <a:round/>
              <a:headEnd type="none" w="med" len="med"/>
              <a:tailEnd type="triangle" w="med" len="med"/>
            </a:ln>
          </p:spPr>
        </p:cxnSp>
        <p:cxnSp>
          <p:nvCxnSpPr>
            <p:cNvPr id="53" name="Google Shape;192;p21">
              <a:extLst>
                <a:ext uri="{FF2B5EF4-FFF2-40B4-BE49-F238E27FC236}">
                  <a16:creationId xmlns:a16="http://schemas.microsoft.com/office/drawing/2014/main" id="{067B161A-2DD4-4E95-F3A2-9FD2B2E72EA6}"/>
                </a:ext>
              </a:extLst>
            </p:cNvPr>
            <p:cNvCxnSpPr>
              <a:cxnSpLocks noChangeAspect="1"/>
            </p:cNvCxnSpPr>
            <p:nvPr/>
          </p:nvCxnSpPr>
          <p:spPr>
            <a:xfrm rot="2040000" flipV="1">
              <a:off x="3520224" y="3823381"/>
              <a:ext cx="1056053"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7"/>
                                        </p:tgtEl>
                                        <p:attrNameLst>
                                          <p:attrName>style.visibility</p:attrName>
                                        </p:attrNameLst>
                                      </p:cBhvr>
                                      <p:to>
                                        <p:strVal val="visible"/>
                                      </p:to>
                                    </p:set>
                                    <p:animEffect transition="in" filter="fade">
                                      <p:cBhvr>
                                        <p:cTn id="20" dur="1000"/>
                                        <p:tgtEl>
                                          <p:spTgt spid="27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70F689-8BB3-0316-EEF7-66E3E3CDCC8B}"/>
              </a:ext>
            </a:extLst>
          </p:cNvPr>
          <p:cNvSpPr>
            <a:spLocks noGrp="1"/>
          </p:cNvSpPr>
          <p:nvPr>
            <p:ph type="title"/>
          </p:nvPr>
        </p:nvSpPr>
        <p:spPr>
          <a:xfrm>
            <a:off x="311700" y="201185"/>
            <a:ext cx="8520600" cy="572700"/>
          </a:xfrm>
        </p:spPr>
        <p:txBody>
          <a:bodyPr>
            <a:normAutofit fontScale="90000"/>
          </a:bodyPr>
          <a:lstStyle/>
          <a:p>
            <a:r>
              <a:rPr lang="en-US" b="1" dirty="0"/>
              <a:t>An example: Asexual resource competition model</a:t>
            </a:r>
            <a:endParaRPr lang="en-GB" b="1" dirty="0"/>
          </a:p>
        </p:txBody>
      </p:sp>
      <p:pic>
        <p:nvPicPr>
          <p:cNvPr id="7" name="Graphic 6">
            <a:extLst>
              <a:ext uri="{FF2B5EF4-FFF2-40B4-BE49-F238E27FC236}">
                <a16:creationId xmlns:a16="http://schemas.microsoft.com/office/drawing/2014/main" id="{EF99F082-349E-E36D-C71B-E0183A38D0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2374" y="978504"/>
            <a:ext cx="3777615" cy="812504"/>
          </a:xfrm>
          <a:prstGeom prst="rect">
            <a:avLst/>
          </a:prstGeom>
        </p:spPr>
      </p:pic>
      <p:pic>
        <p:nvPicPr>
          <p:cNvPr id="8" name="Google Shape;294;p36">
            <a:extLst>
              <a:ext uri="{FF2B5EF4-FFF2-40B4-BE49-F238E27FC236}">
                <a16:creationId xmlns:a16="http://schemas.microsoft.com/office/drawing/2014/main" id="{6AA61FA6-03D9-798F-8F45-6DA3763AE191}"/>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a:ext>
            </a:extLst>
          </a:blip>
          <a:srcRect b="-9599"/>
          <a:stretch/>
        </p:blipFill>
        <p:spPr>
          <a:xfrm>
            <a:off x="1115097" y="850604"/>
            <a:ext cx="1809182" cy="1874520"/>
          </a:xfrm>
          <a:prstGeom prst="rect">
            <a:avLst/>
          </a:prstGeom>
          <a:noFill/>
          <a:ln>
            <a:noFill/>
          </a:ln>
        </p:spPr>
      </p:pic>
      <p:cxnSp>
        <p:nvCxnSpPr>
          <p:cNvPr id="13" name="Google Shape;257;p24">
            <a:extLst>
              <a:ext uri="{FF2B5EF4-FFF2-40B4-BE49-F238E27FC236}">
                <a16:creationId xmlns:a16="http://schemas.microsoft.com/office/drawing/2014/main" id="{8EF34770-9D1F-BB6A-F555-EC904C56DF92}"/>
              </a:ext>
            </a:extLst>
          </p:cNvPr>
          <p:cNvCxnSpPr>
            <a:cxnSpLocks/>
          </p:cNvCxnSpPr>
          <p:nvPr/>
        </p:nvCxnSpPr>
        <p:spPr>
          <a:xfrm>
            <a:off x="5434194" y="1846898"/>
            <a:ext cx="0" cy="766651"/>
          </a:xfrm>
          <a:prstGeom prst="straightConnector1">
            <a:avLst/>
          </a:prstGeom>
          <a:noFill/>
          <a:ln w="28575" cap="flat" cmpd="sng">
            <a:solidFill>
              <a:schemeClr val="dk2"/>
            </a:solidFill>
            <a:prstDash val="solid"/>
            <a:round/>
            <a:headEnd type="none" w="med" len="med"/>
            <a:tailEnd type="triangle" w="med" len="med"/>
          </a:ln>
        </p:spPr>
      </p:cxnSp>
      <p:pic>
        <p:nvPicPr>
          <p:cNvPr id="14" name="Graphic 13">
            <a:extLst>
              <a:ext uri="{FF2B5EF4-FFF2-40B4-BE49-F238E27FC236}">
                <a16:creationId xmlns:a16="http://schemas.microsoft.com/office/drawing/2014/main" id="{8E9A5632-9728-CCCE-CCF1-860DC61520F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9983" t="-1" r="23828" b="2989"/>
          <a:stretch/>
        </p:blipFill>
        <p:spPr>
          <a:xfrm>
            <a:off x="4768515" y="1994681"/>
            <a:ext cx="603112" cy="380002"/>
          </a:xfrm>
          <a:prstGeom prst="rect">
            <a:avLst/>
          </a:prstGeom>
        </p:spPr>
      </p:pic>
      <p:pic>
        <p:nvPicPr>
          <p:cNvPr id="15" name="Graphic 14">
            <a:extLst>
              <a:ext uri="{FF2B5EF4-FFF2-40B4-BE49-F238E27FC236}">
                <a16:creationId xmlns:a16="http://schemas.microsoft.com/office/drawing/2014/main" id="{A3E414F5-C8CD-960B-DEEA-49826BAA8E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6762" y="1907634"/>
            <a:ext cx="1183818" cy="557091"/>
          </a:xfrm>
          <a:prstGeom prst="rect">
            <a:avLst/>
          </a:prstGeom>
        </p:spPr>
      </p:pic>
      <p:pic>
        <p:nvPicPr>
          <p:cNvPr id="18" name="Graphic 17">
            <a:extLst>
              <a:ext uri="{FF2B5EF4-FFF2-40B4-BE49-F238E27FC236}">
                <a16:creationId xmlns:a16="http://schemas.microsoft.com/office/drawing/2014/main" id="{DBFE10C2-BE5E-5587-37C7-43DF0A8EC0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93035" y="2638382"/>
            <a:ext cx="3378966" cy="695102"/>
          </a:xfrm>
          <a:prstGeom prst="rect">
            <a:avLst/>
          </a:prstGeom>
        </p:spPr>
      </p:pic>
      <p:sp>
        <p:nvSpPr>
          <p:cNvPr id="19" name="Rectangle 18">
            <a:extLst>
              <a:ext uri="{FF2B5EF4-FFF2-40B4-BE49-F238E27FC236}">
                <a16:creationId xmlns:a16="http://schemas.microsoft.com/office/drawing/2014/main" id="{AB89F232-8D3E-E0B5-4266-99C8AFF9EC88}"/>
              </a:ext>
            </a:extLst>
          </p:cNvPr>
          <p:cNvSpPr/>
          <p:nvPr/>
        </p:nvSpPr>
        <p:spPr>
          <a:xfrm>
            <a:off x="6378863" y="2581351"/>
            <a:ext cx="1758315" cy="515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a:extLst>
              <a:ext uri="{FF2B5EF4-FFF2-40B4-BE49-F238E27FC236}">
                <a16:creationId xmlns:a16="http://schemas.microsoft.com/office/drawing/2014/main" id="{D17DED58-8165-F4C8-455F-334CA10B42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5097" y="3615530"/>
            <a:ext cx="1809182" cy="1244487"/>
          </a:xfrm>
          <a:prstGeom prst="rect">
            <a:avLst/>
          </a:prstGeom>
        </p:spPr>
      </p:pic>
      <p:cxnSp>
        <p:nvCxnSpPr>
          <p:cNvPr id="23" name="Google Shape;257;p24">
            <a:extLst>
              <a:ext uri="{FF2B5EF4-FFF2-40B4-BE49-F238E27FC236}">
                <a16:creationId xmlns:a16="http://schemas.microsoft.com/office/drawing/2014/main" id="{DDC19CA5-7EF8-A17B-9204-185872AB6C52}"/>
              </a:ext>
            </a:extLst>
          </p:cNvPr>
          <p:cNvCxnSpPr>
            <a:cxnSpLocks/>
          </p:cNvCxnSpPr>
          <p:nvPr/>
        </p:nvCxnSpPr>
        <p:spPr>
          <a:xfrm>
            <a:off x="5434194" y="3324182"/>
            <a:ext cx="0" cy="731827"/>
          </a:xfrm>
          <a:prstGeom prst="straightConnector1">
            <a:avLst/>
          </a:prstGeom>
          <a:noFill/>
          <a:ln w="28575" cap="flat" cmpd="sng">
            <a:solidFill>
              <a:schemeClr val="dk2"/>
            </a:solidFill>
            <a:prstDash val="solid"/>
            <a:round/>
            <a:headEnd type="none" w="med" len="med"/>
            <a:tailEnd type="triangle" w="med" len="med"/>
          </a:ln>
        </p:spPr>
      </p:cxnSp>
      <p:sp>
        <p:nvSpPr>
          <p:cNvPr id="27" name="Rectangle 26">
            <a:extLst>
              <a:ext uri="{FF2B5EF4-FFF2-40B4-BE49-F238E27FC236}">
                <a16:creationId xmlns:a16="http://schemas.microsoft.com/office/drawing/2014/main" id="{BB05A59F-ED16-6752-E2AC-DA2C68A6979B}"/>
              </a:ext>
            </a:extLst>
          </p:cNvPr>
          <p:cNvSpPr/>
          <p:nvPr/>
        </p:nvSpPr>
        <p:spPr>
          <a:xfrm>
            <a:off x="6296566" y="1387988"/>
            <a:ext cx="2154656" cy="401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9864407-C382-9E3B-1983-C58CA56070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62581" y="4101729"/>
            <a:ext cx="4181475" cy="819150"/>
          </a:xfrm>
          <a:prstGeom prst="rect">
            <a:avLst/>
          </a:prstGeom>
        </p:spPr>
      </p:pic>
    </p:spTree>
    <p:extLst>
      <p:ext uri="{BB962C8B-B14F-4D97-AF65-F5344CB8AC3E}">
        <p14:creationId xmlns:p14="http://schemas.microsoft.com/office/powerpoint/2010/main" val="324871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70F689-8BB3-0316-EEF7-66E3E3CDCC8B}"/>
              </a:ext>
            </a:extLst>
          </p:cNvPr>
          <p:cNvSpPr>
            <a:spLocks noGrp="1"/>
          </p:cNvSpPr>
          <p:nvPr>
            <p:ph type="title"/>
          </p:nvPr>
        </p:nvSpPr>
        <p:spPr>
          <a:xfrm>
            <a:off x="311700" y="201185"/>
            <a:ext cx="8520600" cy="572700"/>
          </a:xfrm>
        </p:spPr>
        <p:txBody>
          <a:bodyPr>
            <a:normAutofit fontScale="90000"/>
          </a:bodyPr>
          <a:lstStyle/>
          <a:p>
            <a:r>
              <a:rPr lang="en-US" b="1" dirty="0"/>
              <a:t>An example: Asexual resource competition model</a:t>
            </a:r>
            <a:endParaRPr lang="en-GB" b="1" dirty="0"/>
          </a:p>
        </p:txBody>
      </p:sp>
      <p:pic>
        <p:nvPicPr>
          <p:cNvPr id="22" name="Graphic 21">
            <a:extLst>
              <a:ext uri="{FF2B5EF4-FFF2-40B4-BE49-F238E27FC236}">
                <a16:creationId xmlns:a16="http://schemas.microsoft.com/office/drawing/2014/main" id="{D17DED58-8165-F4C8-455F-334CA10B42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5097" y="3615530"/>
            <a:ext cx="1809182" cy="1244487"/>
          </a:xfrm>
          <a:prstGeom prst="rect">
            <a:avLst/>
          </a:prstGeom>
        </p:spPr>
      </p:pic>
      <p:cxnSp>
        <p:nvCxnSpPr>
          <p:cNvPr id="6" name="Google Shape;257;p24">
            <a:extLst>
              <a:ext uri="{FF2B5EF4-FFF2-40B4-BE49-F238E27FC236}">
                <a16:creationId xmlns:a16="http://schemas.microsoft.com/office/drawing/2014/main" id="{067853AD-0D98-DA54-7143-E957EDD9F431}"/>
              </a:ext>
            </a:extLst>
          </p:cNvPr>
          <p:cNvCxnSpPr>
            <a:cxnSpLocks/>
          </p:cNvCxnSpPr>
          <p:nvPr/>
        </p:nvCxnSpPr>
        <p:spPr>
          <a:xfrm>
            <a:off x="5563734" y="2097362"/>
            <a:ext cx="0" cy="977199"/>
          </a:xfrm>
          <a:prstGeom prst="straightConnector1">
            <a:avLst/>
          </a:prstGeom>
          <a:noFill/>
          <a:ln w="28575" cap="flat" cmpd="sng">
            <a:solidFill>
              <a:schemeClr val="dk2"/>
            </a:solidFill>
            <a:prstDash val="solid"/>
            <a:round/>
            <a:headEnd type="none" w="med" len="med"/>
            <a:tailEnd type="triangle" w="med" len="med"/>
          </a:ln>
        </p:spPr>
      </p:cxnSp>
      <p:pic>
        <p:nvPicPr>
          <p:cNvPr id="10" name="Graphic 9">
            <a:extLst>
              <a:ext uri="{FF2B5EF4-FFF2-40B4-BE49-F238E27FC236}">
                <a16:creationId xmlns:a16="http://schemas.microsoft.com/office/drawing/2014/main" id="{E57F05DA-D678-8F25-6407-AAE5EBC89B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1274" y="2493025"/>
            <a:ext cx="916963" cy="185871"/>
          </a:xfrm>
          <a:prstGeom prst="rect">
            <a:avLst/>
          </a:prstGeom>
        </p:spPr>
      </p:pic>
      <p:pic>
        <p:nvPicPr>
          <p:cNvPr id="16" name="Graphic 15">
            <a:extLst>
              <a:ext uri="{FF2B5EF4-FFF2-40B4-BE49-F238E27FC236}">
                <a16:creationId xmlns:a16="http://schemas.microsoft.com/office/drawing/2014/main" id="{6BF26F54-D5D4-E5F8-A7C8-8508D6DC43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2581" y="4104269"/>
            <a:ext cx="4181475" cy="819150"/>
          </a:xfrm>
          <a:prstGeom prst="rect">
            <a:avLst/>
          </a:prstGeom>
        </p:spPr>
      </p:pic>
      <p:sp>
        <p:nvSpPr>
          <p:cNvPr id="11" name="Rectangle 10">
            <a:extLst>
              <a:ext uri="{FF2B5EF4-FFF2-40B4-BE49-F238E27FC236}">
                <a16:creationId xmlns:a16="http://schemas.microsoft.com/office/drawing/2014/main" id="{B22057B5-B143-9345-02ED-4310E26D6BE5}"/>
              </a:ext>
            </a:extLst>
          </p:cNvPr>
          <p:cNvSpPr/>
          <p:nvPr/>
        </p:nvSpPr>
        <p:spPr>
          <a:xfrm>
            <a:off x="3984704" y="1595609"/>
            <a:ext cx="3836018" cy="4277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23">
            <a:extLst>
              <a:ext uri="{FF2B5EF4-FFF2-40B4-BE49-F238E27FC236}">
                <a16:creationId xmlns:a16="http://schemas.microsoft.com/office/drawing/2014/main" id="{391DB68A-0901-18C8-27AA-D429A2DF2D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71417" y="3061467"/>
            <a:ext cx="5662591" cy="496948"/>
          </a:xfrm>
          <a:prstGeom prst="rect">
            <a:avLst/>
          </a:prstGeom>
        </p:spPr>
      </p:pic>
      <p:sp>
        <p:nvSpPr>
          <p:cNvPr id="12" name="Rectangle 11">
            <a:extLst>
              <a:ext uri="{FF2B5EF4-FFF2-40B4-BE49-F238E27FC236}">
                <a16:creationId xmlns:a16="http://schemas.microsoft.com/office/drawing/2014/main" id="{E145FEA7-ABEF-2495-705A-5FA26DBA5670}"/>
              </a:ext>
            </a:extLst>
          </p:cNvPr>
          <p:cNvSpPr/>
          <p:nvPr/>
        </p:nvSpPr>
        <p:spPr>
          <a:xfrm>
            <a:off x="5615297" y="3054919"/>
            <a:ext cx="3291503" cy="4969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311A03A7-58AC-BBFA-A164-7FF32A70D2E3}"/>
              </a:ext>
            </a:extLst>
          </p:cNvPr>
          <p:cNvSpPr txBox="1"/>
          <p:nvPr/>
        </p:nvSpPr>
        <p:spPr>
          <a:xfrm>
            <a:off x="3166948" y="3615530"/>
            <a:ext cx="2124299" cy="307777"/>
          </a:xfrm>
          <a:prstGeom prst="rect">
            <a:avLst/>
          </a:prstGeom>
          <a:noFill/>
        </p:spPr>
        <p:txBody>
          <a:bodyPr wrap="none" rtlCol="0">
            <a:spAutoFit/>
          </a:bodyPr>
          <a:lstStyle/>
          <a:p>
            <a:r>
              <a:rPr lang="en-US" b="1" dirty="0"/>
              <a:t>“Fisher-KPP equation”</a:t>
            </a:r>
            <a:endParaRPr lang="en-GB" b="1" dirty="0"/>
          </a:p>
        </p:txBody>
      </p:sp>
      <p:sp>
        <p:nvSpPr>
          <p:cNvPr id="3" name="TextBox 2">
            <a:extLst>
              <a:ext uri="{FF2B5EF4-FFF2-40B4-BE49-F238E27FC236}">
                <a16:creationId xmlns:a16="http://schemas.microsoft.com/office/drawing/2014/main" id="{DCF7302C-05EB-1C6F-CA94-1BAD9EF2B619}"/>
              </a:ext>
            </a:extLst>
          </p:cNvPr>
          <p:cNvSpPr txBox="1"/>
          <p:nvPr/>
        </p:nvSpPr>
        <p:spPr>
          <a:xfrm>
            <a:off x="3495674" y="781167"/>
            <a:ext cx="4659586" cy="307777"/>
          </a:xfrm>
          <a:prstGeom prst="rect">
            <a:avLst/>
          </a:prstGeom>
          <a:noFill/>
        </p:spPr>
        <p:txBody>
          <a:bodyPr wrap="square" rtlCol="0">
            <a:spAutoFit/>
          </a:bodyPr>
          <a:lstStyle/>
          <a:p>
            <a:r>
              <a:rPr lang="en-US" b="1" dirty="0"/>
              <a:t>“Quantitative logistic equation” (with mutations)</a:t>
            </a:r>
            <a:endParaRPr lang="en-GB" b="1" dirty="0"/>
          </a:p>
        </p:txBody>
      </p:sp>
      <p:sp>
        <p:nvSpPr>
          <p:cNvPr id="7" name="TextBox 6">
            <a:extLst>
              <a:ext uri="{FF2B5EF4-FFF2-40B4-BE49-F238E27FC236}">
                <a16:creationId xmlns:a16="http://schemas.microsoft.com/office/drawing/2014/main" id="{DDF3C2F9-378D-086E-B6DE-D69FA431F7AF}"/>
              </a:ext>
            </a:extLst>
          </p:cNvPr>
          <p:cNvSpPr txBox="1"/>
          <p:nvPr/>
        </p:nvSpPr>
        <p:spPr>
          <a:xfrm>
            <a:off x="4169151" y="2385905"/>
            <a:ext cx="1394583" cy="400110"/>
          </a:xfrm>
          <a:prstGeom prst="rect">
            <a:avLst/>
          </a:prstGeom>
          <a:noFill/>
        </p:spPr>
        <p:txBody>
          <a:bodyPr wrap="square" rtlCol="0">
            <a:spAutoFit/>
          </a:bodyPr>
          <a:lstStyle/>
          <a:p>
            <a:pPr algn="ctr"/>
            <a:r>
              <a:rPr lang="en-US" sz="1000" b="1" dirty="0"/>
              <a:t>Competition is only</a:t>
            </a:r>
          </a:p>
          <a:p>
            <a:pPr algn="ctr"/>
            <a:r>
              <a:rPr lang="en-US" sz="1000" b="1" dirty="0"/>
              <a:t>within-phenotype</a:t>
            </a:r>
            <a:endParaRPr lang="en-GB" sz="1000" b="1" dirty="0"/>
          </a:p>
        </p:txBody>
      </p:sp>
    </p:spTree>
    <p:extLst>
      <p:ext uri="{BB962C8B-B14F-4D97-AF65-F5344CB8AC3E}">
        <p14:creationId xmlns:p14="http://schemas.microsoft.com/office/powerpoint/2010/main" val="183767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8.33333E-7 8.64198E-7 L 8.33333E-7 -0.56204 " pathEditMode="relative" rAng="0" ptsTypes="AA">
                                      <p:cBhvr>
                                        <p:cTn id="6" dur="2000" fill="hold"/>
                                        <p:tgtEl>
                                          <p:spTgt spid="16"/>
                                        </p:tgtEl>
                                        <p:attrNameLst>
                                          <p:attrName>ppt_x</p:attrName>
                                          <p:attrName>ppt_y</p:attrName>
                                        </p:attrNameLst>
                                      </p:cBhvr>
                                      <p:rCtr x="0" y="-28117"/>
                                    </p:animMotion>
                                  </p:childTnLst>
                                </p:cTn>
                              </p:par>
                              <p:par>
                                <p:cTn id="7" presetID="64" presetClass="path" presetSubtype="0" accel="50000" decel="50000" fill="hold" nodeType="withEffect">
                                  <p:stCondLst>
                                    <p:cond delay="0"/>
                                  </p:stCondLst>
                                  <p:childTnLst>
                                    <p:animMotion origin="layout" path="M -3.33333E-6 4.5679E-6 L -3.33333E-6 -0.5142 " pathEditMode="relative" rAng="0" ptsTypes="AA">
                                      <p:cBhvr>
                                        <p:cTn id="8" dur="2000" fill="hold"/>
                                        <p:tgtEl>
                                          <p:spTgt spid="22"/>
                                        </p:tgtEl>
                                        <p:attrNameLst>
                                          <p:attrName>ppt_x</p:attrName>
                                          <p:attrName>ppt_y</p:attrName>
                                        </p:attrNameLst>
                                      </p:cBhvr>
                                      <p:rCtr x="0" y="-2571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2" grpId="0"/>
      <p:bldP spid="3"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2"/>
          <p:cNvSpPr txBox="1">
            <a:spLocks noGrp="1"/>
          </p:cNvSpPr>
          <p:nvPr>
            <p:ph type="title"/>
          </p:nvPr>
        </p:nvSpPr>
        <p:spPr>
          <a:xfrm>
            <a:off x="219591" y="51017"/>
            <a:ext cx="914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The ‘system size’ parameter</a:t>
            </a:r>
            <a:endParaRPr b="1" dirty="0"/>
          </a:p>
        </p:txBody>
      </p:sp>
      <p:pic>
        <p:nvPicPr>
          <p:cNvPr id="245" name="Google Shape;245;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5125" y="2036375"/>
            <a:ext cx="2907350" cy="2589975"/>
          </a:xfrm>
          <a:prstGeom prst="rect">
            <a:avLst/>
          </a:prstGeom>
          <a:noFill/>
          <a:ln>
            <a:noFill/>
          </a:ln>
        </p:spPr>
      </p:pic>
      <p:pic>
        <p:nvPicPr>
          <p:cNvPr id="246" name="Google Shape;246;p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173126" y="2036375"/>
            <a:ext cx="2907350" cy="2590001"/>
          </a:xfrm>
          <a:prstGeom prst="rect">
            <a:avLst/>
          </a:prstGeom>
          <a:noFill/>
          <a:ln>
            <a:noFill/>
          </a:ln>
        </p:spPr>
      </p:pic>
      <p:sp>
        <p:nvSpPr>
          <p:cNvPr id="247" name="Google Shape;247;p32"/>
          <p:cNvSpPr txBox="1"/>
          <p:nvPr/>
        </p:nvSpPr>
        <p:spPr>
          <a:xfrm>
            <a:off x="1210400" y="4646975"/>
            <a:ext cx="981600" cy="4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K = 100</a:t>
            </a:r>
            <a:endParaRPr b="1">
              <a:latin typeface="Times New Roman"/>
              <a:ea typeface="Times New Roman"/>
              <a:cs typeface="Times New Roman"/>
              <a:sym typeface="Times New Roman"/>
            </a:endParaRPr>
          </a:p>
        </p:txBody>
      </p:sp>
      <p:sp>
        <p:nvSpPr>
          <p:cNvPr id="248" name="Google Shape;248;p32"/>
          <p:cNvSpPr txBox="1"/>
          <p:nvPr/>
        </p:nvSpPr>
        <p:spPr>
          <a:xfrm>
            <a:off x="4350975" y="4646975"/>
            <a:ext cx="981600" cy="4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K = 1000</a:t>
            </a:r>
            <a:endParaRPr b="1">
              <a:latin typeface="Times New Roman"/>
              <a:ea typeface="Times New Roman"/>
              <a:cs typeface="Times New Roman"/>
              <a:sym typeface="Times New Roman"/>
            </a:endParaRPr>
          </a:p>
        </p:txBody>
      </p:sp>
      <p:pic>
        <p:nvPicPr>
          <p:cNvPr id="249" name="Google Shape;249;p3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211451" y="2036375"/>
            <a:ext cx="2907350" cy="2590001"/>
          </a:xfrm>
          <a:prstGeom prst="rect">
            <a:avLst/>
          </a:prstGeom>
          <a:noFill/>
          <a:ln>
            <a:noFill/>
          </a:ln>
        </p:spPr>
      </p:pic>
      <p:sp>
        <p:nvSpPr>
          <p:cNvPr id="250" name="Google Shape;250;p32"/>
          <p:cNvSpPr txBox="1"/>
          <p:nvPr/>
        </p:nvSpPr>
        <p:spPr>
          <a:xfrm>
            <a:off x="7326713" y="4646975"/>
            <a:ext cx="981600" cy="4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K = 10000</a:t>
            </a:r>
            <a:endParaRPr b="1">
              <a:latin typeface="Times New Roman"/>
              <a:ea typeface="Times New Roman"/>
              <a:cs typeface="Times New Roman"/>
              <a:sym typeface="Times New Roman"/>
            </a:endParaRPr>
          </a:p>
        </p:txBody>
      </p:sp>
      <p:sp>
        <p:nvSpPr>
          <p:cNvPr id="251" name="Google Shape;251;p32"/>
          <p:cNvSpPr/>
          <p:nvPr/>
        </p:nvSpPr>
        <p:spPr>
          <a:xfrm>
            <a:off x="8431497" y="2980804"/>
            <a:ext cx="687300" cy="52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3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450" y="1470106"/>
            <a:ext cx="1274379" cy="737926"/>
          </a:xfrm>
          <a:prstGeom prst="rect">
            <a:avLst/>
          </a:prstGeom>
          <a:noFill/>
          <a:ln>
            <a:noFill/>
          </a:ln>
        </p:spPr>
      </p:pic>
      <p:sp>
        <p:nvSpPr>
          <p:cNvPr id="254" name="Google Shape;254;p32"/>
          <p:cNvSpPr/>
          <p:nvPr/>
        </p:nvSpPr>
        <p:spPr>
          <a:xfrm>
            <a:off x="442450" y="921250"/>
            <a:ext cx="539400" cy="19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393172" y="2980804"/>
            <a:ext cx="687300" cy="52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2936549" y="2980800"/>
            <a:ext cx="105600" cy="52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137D5077-0E21-FDDE-CF55-79A78F0F0CC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7748" y="736520"/>
            <a:ext cx="7480565" cy="6207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childTnLst>
                                </p:cTn>
                              </p:par>
                              <p:par>
                                <p:cTn id="13" presetID="10" presetClass="entr" presetSubtype="0" fill="hold" nodeType="with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1000"/>
                                        <p:tgtEl>
                                          <p:spTgt spid="247"/>
                                        </p:tgtEl>
                                      </p:cBhvr>
                                    </p:animEffect>
                                  </p:childTnLst>
                                </p:cTn>
                              </p:par>
                              <p:par>
                                <p:cTn id="16" presetID="10" presetClass="entr" presetSubtype="0" fill="hold" nodeType="withEffect">
                                  <p:stCondLst>
                                    <p:cond delay="0"/>
                                  </p:stCondLst>
                                  <p:childTnLst>
                                    <p:set>
                                      <p:cBhvr>
                                        <p:cTn id="17" dur="1" fill="hold">
                                          <p:stCondLst>
                                            <p:cond delay="0"/>
                                          </p:stCondLst>
                                        </p:cTn>
                                        <p:tgtEl>
                                          <p:spTgt spid="252"/>
                                        </p:tgtEl>
                                        <p:attrNameLst>
                                          <p:attrName>style.visibility</p:attrName>
                                        </p:attrNameLst>
                                      </p:cBhvr>
                                      <p:to>
                                        <p:strVal val="visible"/>
                                      </p:to>
                                    </p:set>
                                    <p:animEffect transition="in" filter="fade">
                                      <p:cBhvr>
                                        <p:cTn id="18" dur="1000"/>
                                        <p:tgtEl>
                                          <p:spTgt spid="2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6"/>
                                        </p:tgtEl>
                                        <p:attrNameLst>
                                          <p:attrName>style.visibility</p:attrName>
                                        </p:attrNameLst>
                                      </p:cBhvr>
                                      <p:to>
                                        <p:strVal val="visible"/>
                                      </p:to>
                                    </p:set>
                                    <p:animEffect transition="in" filter="fade">
                                      <p:cBhvr>
                                        <p:cTn id="23" dur="1000"/>
                                        <p:tgtEl>
                                          <p:spTgt spid="246"/>
                                        </p:tgtEl>
                                      </p:cBhvr>
                                    </p:animEffect>
                                  </p:childTnLst>
                                </p:cTn>
                              </p:par>
                              <p:par>
                                <p:cTn id="24" presetID="10" presetClass="entr" presetSubtype="0" fill="hold" nodeType="withEffect">
                                  <p:stCondLst>
                                    <p:cond delay="0"/>
                                  </p:stCondLst>
                                  <p:childTnLst>
                                    <p:set>
                                      <p:cBhvr>
                                        <p:cTn id="25" dur="1" fill="hold">
                                          <p:stCondLst>
                                            <p:cond delay="0"/>
                                          </p:stCondLst>
                                        </p:cTn>
                                        <p:tgtEl>
                                          <p:spTgt spid="248"/>
                                        </p:tgtEl>
                                        <p:attrNameLst>
                                          <p:attrName>style.visibility</p:attrName>
                                        </p:attrNameLst>
                                      </p:cBhvr>
                                      <p:to>
                                        <p:strVal val="visible"/>
                                      </p:to>
                                    </p:set>
                                    <p:animEffect transition="in" filter="fade">
                                      <p:cBhvr>
                                        <p:cTn id="26" dur="1000"/>
                                        <p:tgtEl>
                                          <p:spTgt spid="2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9"/>
                                        </p:tgtEl>
                                        <p:attrNameLst>
                                          <p:attrName>style.visibility</p:attrName>
                                        </p:attrNameLst>
                                      </p:cBhvr>
                                      <p:to>
                                        <p:strVal val="visible"/>
                                      </p:to>
                                    </p:set>
                                    <p:animEffect transition="in" filter="fade">
                                      <p:cBhvr>
                                        <p:cTn id="31" dur="1000"/>
                                        <p:tgtEl>
                                          <p:spTgt spid="249"/>
                                        </p:tgtEl>
                                      </p:cBhvr>
                                    </p:animEffect>
                                  </p:childTnLst>
                                </p:cTn>
                              </p:par>
                              <p:par>
                                <p:cTn id="32" presetID="10" presetClass="entr" presetSubtype="0" fill="hold" nodeType="withEffect">
                                  <p:stCondLst>
                                    <p:cond delay="0"/>
                                  </p:stCondLst>
                                  <p:childTnLst>
                                    <p:set>
                                      <p:cBhvr>
                                        <p:cTn id="33" dur="1" fill="hold">
                                          <p:stCondLst>
                                            <p:cond delay="0"/>
                                          </p:stCondLst>
                                        </p:cTn>
                                        <p:tgtEl>
                                          <p:spTgt spid="250"/>
                                        </p:tgtEl>
                                        <p:attrNameLst>
                                          <p:attrName>style.visibility</p:attrName>
                                        </p:attrNameLst>
                                      </p:cBhvr>
                                      <p:to>
                                        <p:strVal val="visible"/>
                                      </p:to>
                                    </p:set>
                                    <p:animEffect transition="in" filter="fade">
                                      <p:cBhvr>
                                        <p:cTn id="34"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2954C1-EB13-FB29-D6A5-2CC6C54B2BEA}"/>
              </a:ext>
            </a:extLst>
          </p:cNvPr>
          <p:cNvSpPr>
            <a:spLocks noGrp="1"/>
          </p:cNvSpPr>
          <p:nvPr>
            <p:ph type="title"/>
          </p:nvPr>
        </p:nvSpPr>
        <p:spPr>
          <a:xfrm>
            <a:off x="202193" y="21206"/>
            <a:ext cx="8739614" cy="594901"/>
          </a:xfrm>
        </p:spPr>
        <p:txBody>
          <a:bodyPr>
            <a:normAutofit/>
          </a:bodyPr>
          <a:lstStyle/>
          <a:p>
            <a:r>
              <a:rPr lang="en-US" sz="2700" b="1" dirty="0">
                <a:latin typeface="Arial" panose="020B0604020202020204" pitchFamily="34" charset="0"/>
                <a:cs typeface="Arial" panose="020B0604020202020204" pitchFamily="34" charset="0"/>
              </a:rPr>
              <a:t>I live in Mainz (Germany) now</a:t>
            </a:r>
          </a:p>
        </p:txBody>
      </p:sp>
      <p:pic>
        <p:nvPicPr>
          <p:cNvPr id="7" name="Picture 6" descr="A cartoon hand with a black background&#10;&#10;Description automatically generated">
            <a:extLst>
              <a:ext uri="{FF2B5EF4-FFF2-40B4-BE49-F238E27FC236}">
                <a16:creationId xmlns:a16="http://schemas.microsoft.com/office/drawing/2014/main" id="{61DF2C78-F899-5465-1C5A-E76173F475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7521320" y="2759641"/>
            <a:ext cx="1243734" cy="1176271"/>
          </a:xfrm>
          <a:prstGeom prst="rect">
            <a:avLst/>
          </a:prstGeom>
        </p:spPr>
      </p:pic>
      <p:pic>
        <p:nvPicPr>
          <p:cNvPr id="8" name="Picture 7" descr="A black background with blue and white symbols&#10;&#10;Description automatically generated">
            <a:extLst>
              <a:ext uri="{FF2B5EF4-FFF2-40B4-BE49-F238E27FC236}">
                <a16:creationId xmlns:a16="http://schemas.microsoft.com/office/drawing/2014/main" id="{9E8CC874-80FA-7E83-D109-D341943C620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94332" y="971998"/>
            <a:ext cx="2201768" cy="1198265"/>
          </a:xfrm>
          <a:prstGeom prst="rect">
            <a:avLst/>
          </a:prstGeom>
        </p:spPr>
      </p:pic>
      <p:pic>
        <p:nvPicPr>
          <p:cNvPr id="9" name="Picture 8" descr="A white text on a white background&#10;&#10;Description automatically generated">
            <a:extLst>
              <a:ext uri="{FF2B5EF4-FFF2-40B4-BE49-F238E27FC236}">
                <a16:creationId xmlns:a16="http://schemas.microsoft.com/office/drawing/2014/main" id="{3AC7143C-C5EA-70BE-BCD8-01B3986D05A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54839" y="4308674"/>
            <a:ext cx="2989161" cy="801402"/>
          </a:xfrm>
          <a:prstGeom prst="rect">
            <a:avLst/>
          </a:prstGeom>
        </p:spPr>
      </p:pic>
      <p:pic>
        <p:nvPicPr>
          <p:cNvPr id="6" name="Picture 5" descr="A group of people posing for a photo&#10;&#10;Description automatically generated">
            <a:extLst>
              <a:ext uri="{FF2B5EF4-FFF2-40B4-BE49-F238E27FC236}">
                <a16:creationId xmlns:a16="http://schemas.microsoft.com/office/drawing/2014/main" id="{04A56BFB-D397-0E47-F6EA-36DEBA1BB5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365" y="689118"/>
            <a:ext cx="5225441" cy="3483628"/>
          </a:xfrm>
          <a:prstGeom prst="rect">
            <a:avLst/>
          </a:prstGeom>
        </p:spPr>
      </p:pic>
      <p:pic>
        <p:nvPicPr>
          <p:cNvPr id="2" name="Google Shape;241;p28">
            <a:extLst>
              <a:ext uri="{FF2B5EF4-FFF2-40B4-BE49-F238E27FC236}">
                <a16:creationId xmlns:a16="http://schemas.microsoft.com/office/drawing/2014/main" id="{79A734F5-ADC9-CA49-CF72-4E5BC33AB2E3}"/>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427795" y="4223968"/>
            <a:ext cx="753884" cy="684056"/>
          </a:xfrm>
          <a:prstGeom prst="rect">
            <a:avLst/>
          </a:prstGeom>
          <a:noFill/>
          <a:ln>
            <a:noFill/>
          </a:ln>
        </p:spPr>
      </p:pic>
      <p:sp>
        <p:nvSpPr>
          <p:cNvPr id="3" name="Google Shape;242;p28">
            <a:extLst>
              <a:ext uri="{FF2B5EF4-FFF2-40B4-BE49-F238E27FC236}">
                <a16:creationId xmlns:a16="http://schemas.microsoft.com/office/drawing/2014/main" id="{3AD2D43F-BF71-FE92-8137-A1896160ED26}"/>
              </a:ext>
            </a:extLst>
          </p:cNvPr>
          <p:cNvSpPr txBox="1"/>
          <p:nvPr/>
        </p:nvSpPr>
        <p:spPr>
          <a:xfrm>
            <a:off x="2065373" y="4840658"/>
            <a:ext cx="2091585" cy="4172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err="1"/>
              <a:t>abhat@uni-mainz.de</a:t>
            </a:r>
            <a:endParaRPr sz="1100" dirty="0"/>
          </a:p>
        </p:txBody>
      </p:sp>
      <p:pic>
        <p:nvPicPr>
          <p:cNvPr id="5" name="Picture 4">
            <a:extLst>
              <a:ext uri="{FF2B5EF4-FFF2-40B4-BE49-F238E27FC236}">
                <a16:creationId xmlns:a16="http://schemas.microsoft.com/office/drawing/2014/main" id="{09FA8195-D9E3-CECE-EE62-5AE522303BE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2066" y="4253596"/>
            <a:ext cx="566374" cy="566374"/>
          </a:xfrm>
          <a:prstGeom prst="rect">
            <a:avLst/>
          </a:prstGeom>
        </p:spPr>
      </p:pic>
      <p:sp>
        <p:nvSpPr>
          <p:cNvPr id="10" name="Google Shape;242;p28">
            <a:extLst>
              <a:ext uri="{FF2B5EF4-FFF2-40B4-BE49-F238E27FC236}">
                <a16:creationId xmlns:a16="http://schemas.microsoft.com/office/drawing/2014/main" id="{B7FE3934-6394-80C9-EA33-74C937142FA1}"/>
              </a:ext>
            </a:extLst>
          </p:cNvPr>
          <p:cNvSpPr txBox="1"/>
          <p:nvPr/>
        </p:nvSpPr>
        <p:spPr>
          <a:xfrm>
            <a:off x="49835" y="4864914"/>
            <a:ext cx="2018250" cy="494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Personal Webpage</a:t>
            </a:r>
            <a:endParaRPr sz="1100" dirty="0"/>
          </a:p>
        </p:txBody>
      </p:sp>
      <p:sp>
        <p:nvSpPr>
          <p:cNvPr id="11" name="Google Shape;243;p28">
            <a:extLst>
              <a:ext uri="{FF2B5EF4-FFF2-40B4-BE49-F238E27FC236}">
                <a16:creationId xmlns:a16="http://schemas.microsoft.com/office/drawing/2014/main" id="{4F2EEE21-B3A6-2365-09FF-22F2DBBFAC9E}"/>
              </a:ext>
            </a:extLst>
          </p:cNvPr>
          <p:cNvSpPr txBox="1"/>
          <p:nvPr/>
        </p:nvSpPr>
        <p:spPr>
          <a:xfrm>
            <a:off x="4362262" y="4869491"/>
            <a:ext cx="2077385" cy="2970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@shikharabhat.bsky.social</a:t>
            </a:r>
            <a:endParaRPr sz="1100" dirty="0"/>
          </a:p>
        </p:txBody>
      </p:sp>
      <p:pic>
        <p:nvPicPr>
          <p:cNvPr id="12" name="Picture 2">
            <a:extLst>
              <a:ext uri="{FF2B5EF4-FFF2-40B4-BE49-F238E27FC236}">
                <a16:creationId xmlns:a16="http://schemas.microsoft.com/office/drawing/2014/main" id="{6A07E507-73ED-8B48-AD89-50BD8681DE27}"/>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2702" y="4316950"/>
            <a:ext cx="642343" cy="57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1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0"/>
          <p:cNvSpPr txBox="1">
            <a:spLocks noGrp="1"/>
          </p:cNvSpPr>
          <p:nvPr>
            <p:ph type="title"/>
          </p:nvPr>
        </p:nvSpPr>
        <p:spPr>
          <a:xfrm>
            <a:off x="311700" y="84262"/>
            <a:ext cx="8194800" cy="66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…but what about quantitative traits?</a:t>
            </a:r>
            <a:endParaRPr b="1"/>
          </a:p>
        </p:txBody>
      </p:sp>
      <p:pic>
        <p:nvPicPr>
          <p:cNvPr id="13" name="Graphic 12">
            <a:extLst>
              <a:ext uri="{FF2B5EF4-FFF2-40B4-BE49-F238E27FC236}">
                <a16:creationId xmlns:a16="http://schemas.microsoft.com/office/drawing/2014/main" id="{0C97A4B1-4FA8-A85C-25AB-5B17D178A1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8209" y="1107495"/>
            <a:ext cx="3457180" cy="3457180"/>
          </a:xfrm>
          <a:prstGeom prst="rect">
            <a:avLst/>
          </a:prstGeom>
        </p:spPr>
      </p:pic>
      <p:pic>
        <p:nvPicPr>
          <p:cNvPr id="2" name="Google Shape;513;p39">
            <a:extLst>
              <a:ext uri="{FF2B5EF4-FFF2-40B4-BE49-F238E27FC236}">
                <a16:creationId xmlns:a16="http://schemas.microsoft.com/office/drawing/2014/main" id="{41B1C5B6-1D43-6F88-6D93-48707833ED0B}"/>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16984" y="1263048"/>
            <a:ext cx="1078600" cy="698834"/>
          </a:xfrm>
          <a:prstGeom prst="rect">
            <a:avLst/>
          </a:prstGeom>
          <a:noFill/>
          <a:ln>
            <a:noFill/>
          </a:ln>
        </p:spPr>
      </p:pic>
      <p:pic>
        <p:nvPicPr>
          <p:cNvPr id="3" name="Google Shape;514;p39">
            <a:extLst>
              <a:ext uri="{FF2B5EF4-FFF2-40B4-BE49-F238E27FC236}">
                <a16:creationId xmlns:a16="http://schemas.microsoft.com/office/drawing/2014/main" id="{245BE990-9851-AE16-9EB3-95692C842C12}"/>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73067" y="2147399"/>
            <a:ext cx="1074591" cy="698303"/>
          </a:xfrm>
          <a:prstGeom prst="rect">
            <a:avLst/>
          </a:prstGeom>
          <a:noFill/>
          <a:ln>
            <a:noFill/>
          </a:ln>
        </p:spPr>
      </p:pic>
      <p:pic>
        <p:nvPicPr>
          <p:cNvPr id="4" name="Google Shape;515;p39">
            <a:extLst>
              <a:ext uri="{FF2B5EF4-FFF2-40B4-BE49-F238E27FC236}">
                <a16:creationId xmlns:a16="http://schemas.microsoft.com/office/drawing/2014/main" id="{F31A08E0-64F7-7986-26C0-FBC962A42797}"/>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171065" y="3106235"/>
            <a:ext cx="1078600" cy="639343"/>
          </a:xfrm>
          <a:prstGeom prst="rect">
            <a:avLst/>
          </a:prstGeom>
          <a:noFill/>
          <a:ln>
            <a:noFill/>
          </a:ln>
        </p:spPr>
      </p:pic>
      <p:pic>
        <p:nvPicPr>
          <p:cNvPr id="5" name="Google Shape;516;p39">
            <a:extLst>
              <a:ext uri="{FF2B5EF4-FFF2-40B4-BE49-F238E27FC236}">
                <a16:creationId xmlns:a16="http://schemas.microsoft.com/office/drawing/2014/main" id="{112D600F-ED01-EF7A-3E4F-1A6F60FC6DD7}"/>
              </a:ext>
            </a:extLst>
          </p:cNvPr>
          <p:cNvPicPr preferRelativeResize="0"/>
          <p:nvPr/>
        </p:nvPicPr>
        <p:blipFill>
          <a:blip r:embed="rId8">
            <a:alphaModFix/>
          </a:blip>
          <a:stretch>
            <a:fillRect/>
          </a:stretch>
        </p:blipFill>
        <p:spPr>
          <a:xfrm rot="5400000">
            <a:off x="414993" y="4188034"/>
            <a:ext cx="778244" cy="856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70A57487-7DD6-8A2A-6A89-B17365A1143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B9F5AB3A-E6F6-6377-2BF6-5842F9B77A3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590831" y="747562"/>
            <a:ext cx="3490539" cy="4083624"/>
          </a:xfrm>
          <a:prstGeom prst="rect">
            <a:avLst/>
          </a:prstGeom>
          <a:noFill/>
          <a:extLst>
            <a:ext uri="{909E8E84-426E-40DD-AFC4-6F175D3DCCD1}">
              <a14:hiddenFill xmlns:a14="http://schemas.microsoft.com/office/drawing/2010/main">
                <a:solidFill>
                  <a:srgbClr val="FFFFFF"/>
                </a:solidFill>
              </a14:hiddenFill>
            </a:ext>
          </a:extLst>
        </p:spPr>
      </p:pic>
      <p:sp>
        <p:nvSpPr>
          <p:cNvPr id="230" name="Google Shape;230;p30">
            <a:extLst>
              <a:ext uri="{FF2B5EF4-FFF2-40B4-BE49-F238E27FC236}">
                <a16:creationId xmlns:a16="http://schemas.microsoft.com/office/drawing/2014/main" id="{7D79C0AF-5295-0B01-846F-CA1C9B9CFB87}"/>
              </a:ext>
            </a:extLst>
          </p:cNvPr>
          <p:cNvSpPr txBox="1">
            <a:spLocks noGrp="1"/>
          </p:cNvSpPr>
          <p:nvPr>
            <p:ph type="title"/>
          </p:nvPr>
        </p:nvSpPr>
        <p:spPr>
          <a:xfrm>
            <a:off x="311700" y="84262"/>
            <a:ext cx="8194800" cy="66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…but what about quantitative traits?</a:t>
            </a:r>
            <a:endParaRPr b="1"/>
          </a:p>
        </p:txBody>
      </p:sp>
      <p:pic>
        <p:nvPicPr>
          <p:cNvPr id="1026" name="Picture 2" descr="A graph illustrates the distribution of adult heights for men and women across multiple regions, based on a study involving 20 countries. The horizontal axis represents height in centimeters, while the vertical axis indicates frequency. &#10;&#10;For women, a purple curve peaks at a mean height of 164.7 cm (5 feet 4 inches), and notes that 68% of female heights fall between 157.6 cm and 171.8 cm, with 95% lying between 150.6 cm and 178.9 cm.&#10;&#10;For men, an orange curve peaks at a mean height of 178.4 cm (5 feet 9 inches). The chart indicates that 68% of male heights range from 170.8 cm to 186 cm, and 95% are between 163.2 cm and 193.6 cm.&#10;&#10;Data sources at the bottom reference Aline Jelenkovic (2016) regarding genetic and environmental influences on adult human height, with data from Our World in Data. The license is noted as CC-BY by the authors.">
            <a:extLst>
              <a:ext uri="{FF2B5EF4-FFF2-40B4-BE49-F238E27FC236}">
                <a16:creationId xmlns:a16="http://schemas.microsoft.com/office/drawing/2014/main" id="{BD60E711-4C8D-B4F5-1C95-04715E4F4B1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639"/>
          <a:stretch/>
        </p:blipFill>
        <p:spPr bwMode="auto">
          <a:xfrm>
            <a:off x="0" y="1235034"/>
            <a:ext cx="5703565" cy="3596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20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 name="Graphic 1">
            <a:extLst>
              <a:ext uri="{FF2B5EF4-FFF2-40B4-BE49-F238E27FC236}">
                <a16:creationId xmlns:a16="http://schemas.microsoft.com/office/drawing/2014/main" id="{6532F0E1-B2D9-E82F-4C3F-0E14A43410A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917" t="-8441" r="5" b="8441"/>
          <a:stretch/>
        </p:blipFill>
        <p:spPr>
          <a:xfrm>
            <a:off x="5877170" y="2922627"/>
            <a:ext cx="2711938" cy="1962008"/>
          </a:xfrm>
          <a:prstGeom prst="rect">
            <a:avLst/>
          </a:prstGeom>
        </p:spPr>
      </p:pic>
      <p:grpSp>
        <p:nvGrpSpPr>
          <p:cNvPr id="9" name="Group 8">
            <a:extLst>
              <a:ext uri="{FF2B5EF4-FFF2-40B4-BE49-F238E27FC236}">
                <a16:creationId xmlns:a16="http://schemas.microsoft.com/office/drawing/2014/main" id="{FB1EBD87-E930-EA81-E11D-84697D6F051F}"/>
              </a:ext>
            </a:extLst>
          </p:cNvPr>
          <p:cNvGrpSpPr/>
          <p:nvPr/>
        </p:nvGrpSpPr>
        <p:grpSpPr>
          <a:xfrm>
            <a:off x="637500" y="629363"/>
            <a:ext cx="8053009" cy="2506427"/>
            <a:chOff x="318663" y="836091"/>
            <a:chExt cx="8053009" cy="2506427"/>
          </a:xfrm>
        </p:grpSpPr>
        <p:pic>
          <p:nvPicPr>
            <p:cNvPr id="3" name="Picture 2">
              <a:extLst>
                <a:ext uri="{FF2B5EF4-FFF2-40B4-BE49-F238E27FC236}">
                  <a16:creationId xmlns:a16="http://schemas.microsoft.com/office/drawing/2014/main" id="{763CE448-B2F1-EA54-79C9-7C02DDB722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28" t="6671" r="11176" b="2584"/>
            <a:stretch/>
          </p:blipFill>
          <p:spPr>
            <a:xfrm>
              <a:off x="745607" y="836091"/>
              <a:ext cx="7626065" cy="2173613"/>
            </a:xfrm>
            <a:prstGeom prst="rect">
              <a:avLst/>
            </a:prstGeom>
          </p:spPr>
        </p:pic>
        <p:sp>
          <p:nvSpPr>
            <p:cNvPr id="4" name="TextBox 3">
              <a:extLst>
                <a:ext uri="{FF2B5EF4-FFF2-40B4-BE49-F238E27FC236}">
                  <a16:creationId xmlns:a16="http://schemas.microsoft.com/office/drawing/2014/main" id="{06B5AC7D-F6EC-929B-DBA5-04D4FFF4C714}"/>
                </a:ext>
              </a:extLst>
            </p:cNvPr>
            <p:cNvSpPr txBox="1"/>
            <p:nvPr/>
          </p:nvSpPr>
          <p:spPr>
            <a:xfrm rot="16200000">
              <a:off x="-178909" y="1632108"/>
              <a:ext cx="1364476" cy="369332"/>
            </a:xfrm>
            <a:prstGeom prst="rect">
              <a:avLst/>
            </a:prstGeom>
            <a:noFill/>
          </p:spPr>
          <p:txBody>
            <a:bodyPr wrap="none" rtlCol="0">
              <a:spAutoFit/>
            </a:bodyPr>
            <a:lstStyle/>
            <a:p>
              <a:r>
                <a:rPr lang="en-US" sz="1800" b="1" dirty="0"/>
                <a:t>Trait Value</a:t>
              </a:r>
              <a:endParaRPr lang="en-GB" sz="1800" b="1" dirty="0"/>
            </a:p>
          </p:txBody>
        </p:sp>
        <p:sp>
          <p:nvSpPr>
            <p:cNvPr id="5" name="TextBox 4">
              <a:extLst>
                <a:ext uri="{FF2B5EF4-FFF2-40B4-BE49-F238E27FC236}">
                  <a16:creationId xmlns:a16="http://schemas.microsoft.com/office/drawing/2014/main" id="{981ACA33-9001-80CB-44E0-95E4BE41D8AA}"/>
                </a:ext>
              </a:extLst>
            </p:cNvPr>
            <p:cNvSpPr txBox="1"/>
            <p:nvPr/>
          </p:nvSpPr>
          <p:spPr>
            <a:xfrm>
              <a:off x="4354308" y="2973186"/>
              <a:ext cx="723275" cy="369332"/>
            </a:xfrm>
            <a:prstGeom prst="rect">
              <a:avLst/>
            </a:prstGeom>
            <a:noFill/>
          </p:spPr>
          <p:txBody>
            <a:bodyPr wrap="none" rtlCol="0">
              <a:spAutoFit/>
            </a:bodyPr>
            <a:lstStyle/>
            <a:p>
              <a:r>
                <a:rPr lang="en-US" sz="1800" b="1" dirty="0"/>
                <a:t>Time</a:t>
              </a:r>
              <a:endParaRPr lang="en-GB" sz="1800" b="1" dirty="0"/>
            </a:p>
          </p:txBody>
        </p:sp>
      </p:grpSp>
      <p:sp>
        <p:nvSpPr>
          <p:cNvPr id="8" name="Google Shape;230;p30">
            <a:extLst>
              <a:ext uri="{FF2B5EF4-FFF2-40B4-BE49-F238E27FC236}">
                <a16:creationId xmlns:a16="http://schemas.microsoft.com/office/drawing/2014/main" id="{D9136DDB-A30A-7ED7-D6B0-2250DE15E8E0}"/>
              </a:ext>
            </a:extLst>
          </p:cNvPr>
          <p:cNvSpPr txBox="1">
            <a:spLocks noGrp="1"/>
          </p:cNvSpPr>
          <p:nvPr>
            <p:ph type="title"/>
          </p:nvPr>
        </p:nvSpPr>
        <p:spPr>
          <a:xfrm>
            <a:off x="311700" y="84262"/>
            <a:ext cx="8194800" cy="66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…but what about quantitative traits?</a:t>
            </a:r>
            <a:endParaRPr b="1"/>
          </a:p>
        </p:txBody>
      </p:sp>
      <p:sp>
        <p:nvSpPr>
          <p:cNvPr id="10" name="TextBox 9">
            <a:extLst>
              <a:ext uri="{FF2B5EF4-FFF2-40B4-BE49-F238E27FC236}">
                <a16:creationId xmlns:a16="http://schemas.microsoft.com/office/drawing/2014/main" id="{808FFC3D-A181-CB88-0BB0-0EDD3A88638B}"/>
              </a:ext>
            </a:extLst>
          </p:cNvPr>
          <p:cNvSpPr txBox="1"/>
          <p:nvPr/>
        </p:nvSpPr>
        <p:spPr>
          <a:xfrm>
            <a:off x="6615822" y="4802888"/>
            <a:ext cx="1234633" cy="338554"/>
          </a:xfrm>
          <a:prstGeom prst="rect">
            <a:avLst/>
          </a:prstGeom>
          <a:noFill/>
        </p:spPr>
        <p:txBody>
          <a:bodyPr wrap="none" rtlCol="0">
            <a:spAutoFit/>
          </a:bodyPr>
          <a:lstStyle/>
          <a:p>
            <a:r>
              <a:rPr lang="en-US" sz="1600" b="1" dirty="0"/>
              <a:t>Trait Value</a:t>
            </a:r>
            <a:endParaRPr lang="en-GB" sz="1600" b="1" dirty="0"/>
          </a:p>
        </p:txBody>
      </p:sp>
      <p:sp>
        <p:nvSpPr>
          <p:cNvPr id="11" name="TextBox 10">
            <a:extLst>
              <a:ext uri="{FF2B5EF4-FFF2-40B4-BE49-F238E27FC236}">
                <a16:creationId xmlns:a16="http://schemas.microsoft.com/office/drawing/2014/main" id="{8FD8EA64-5467-F212-DB5B-2DF9EBCF5356}"/>
              </a:ext>
            </a:extLst>
          </p:cNvPr>
          <p:cNvSpPr txBox="1"/>
          <p:nvPr/>
        </p:nvSpPr>
        <p:spPr>
          <a:xfrm rot="16200000">
            <a:off x="5074192" y="3718965"/>
            <a:ext cx="1377300" cy="369332"/>
          </a:xfrm>
          <a:prstGeom prst="rect">
            <a:avLst/>
          </a:prstGeom>
          <a:noFill/>
        </p:spPr>
        <p:txBody>
          <a:bodyPr wrap="none" rtlCol="0">
            <a:spAutoFit/>
          </a:bodyPr>
          <a:lstStyle/>
          <a:p>
            <a:r>
              <a:rPr lang="en-US" sz="1800" b="1" dirty="0"/>
              <a:t>No. of inds</a:t>
            </a:r>
            <a:endParaRPr lang="en-GB" sz="1800" b="1" dirty="0"/>
          </a:p>
        </p:txBody>
      </p:sp>
      <p:sp>
        <p:nvSpPr>
          <p:cNvPr id="17" name="AutoShape 2">
            <a:extLst>
              <a:ext uri="{FF2B5EF4-FFF2-40B4-BE49-F238E27FC236}">
                <a16:creationId xmlns:a16="http://schemas.microsoft.com/office/drawing/2014/main" id="{3C61632C-F8AD-4820-4093-785677F8E06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6" name="Picture 25">
            <a:extLst>
              <a:ext uri="{FF2B5EF4-FFF2-40B4-BE49-F238E27FC236}">
                <a16:creationId xmlns:a16="http://schemas.microsoft.com/office/drawing/2014/main" id="{8ECED379-DDB1-62A6-A2EF-827C28CF4C5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8111" y="3048618"/>
            <a:ext cx="3791415" cy="2045369"/>
          </a:xfrm>
          <a:prstGeom prst="rect">
            <a:avLst/>
          </a:prstGeom>
        </p:spPr>
      </p:pic>
      <p:sp>
        <p:nvSpPr>
          <p:cNvPr id="28" name="TextBox 27">
            <a:extLst>
              <a:ext uri="{FF2B5EF4-FFF2-40B4-BE49-F238E27FC236}">
                <a16:creationId xmlns:a16="http://schemas.microsoft.com/office/drawing/2014/main" id="{AF2022B6-4D85-BEF9-2FD7-056208C3DE18}"/>
              </a:ext>
            </a:extLst>
          </p:cNvPr>
          <p:cNvSpPr txBox="1"/>
          <p:nvPr/>
        </p:nvSpPr>
        <p:spPr>
          <a:xfrm>
            <a:off x="5006742" y="3702909"/>
            <a:ext cx="381836" cy="523220"/>
          </a:xfrm>
          <a:prstGeom prst="rect">
            <a:avLst/>
          </a:prstGeom>
          <a:noFill/>
        </p:spPr>
        <p:txBody>
          <a:bodyPr wrap="none" rtlCol="0">
            <a:spAutoFit/>
          </a:bodyPr>
          <a:lstStyle/>
          <a:p>
            <a:r>
              <a:rPr lang="en-GB" sz="2800" dirty="0"/>
              <a:t>≈</a:t>
            </a:r>
          </a:p>
        </p:txBody>
      </p:sp>
      <p:cxnSp>
        <p:nvCxnSpPr>
          <p:cNvPr id="30" name="Straight Connector 29">
            <a:extLst>
              <a:ext uri="{FF2B5EF4-FFF2-40B4-BE49-F238E27FC236}">
                <a16:creationId xmlns:a16="http://schemas.microsoft.com/office/drawing/2014/main" id="{6D2853B4-E545-BCD0-D845-5E4EB906A597}"/>
              </a:ext>
            </a:extLst>
          </p:cNvPr>
          <p:cNvCxnSpPr>
            <a:cxnSpLocks/>
          </p:cNvCxnSpPr>
          <p:nvPr/>
        </p:nvCxnSpPr>
        <p:spPr>
          <a:xfrm>
            <a:off x="7259534" y="747562"/>
            <a:ext cx="0" cy="1850858"/>
          </a:xfrm>
          <a:prstGeom prst="line">
            <a:avLst/>
          </a:prstGeom>
          <a:ln w="53975" cap="flat" cmpd="sng">
            <a:gradFill flip="none" rotWithShape="1">
              <a:gsLst>
                <a:gs pos="65000">
                  <a:srgbClr val="1DD3E7">
                    <a:alpha val="75000"/>
                  </a:srgbClr>
                </a:gs>
                <a:gs pos="88000">
                  <a:schemeClr val="accent5">
                    <a:lumMod val="91000"/>
                  </a:schemeClr>
                </a:gs>
                <a:gs pos="18000">
                  <a:schemeClr val="accent5">
                    <a:lumMod val="75000"/>
                  </a:schemeClr>
                </a:gs>
                <a:gs pos="45000">
                  <a:schemeClr val="accent5">
                    <a:lumMod val="60000"/>
                    <a:lumOff val="40000"/>
                    <a:alpha val="85000"/>
                  </a:schemeClr>
                </a:gs>
                <a:gs pos="0">
                  <a:schemeClr val="accent5">
                    <a:lumMod val="39000"/>
                    <a:lumOff val="61000"/>
                  </a:schemeClr>
                </a:gs>
              </a:gsLst>
              <a:path path="circle">
                <a:fillToRect l="100000" t="100000"/>
              </a:path>
              <a:tileRect r="-100000" b="-100000"/>
            </a:gradFill>
            <a:prstDash val="soli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51AD4A4-3D86-7EBD-A0BF-F1523C0AC2D0}"/>
              </a:ext>
            </a:extLst>
          </p:cNvPr>
          <p:cNvSpPr/>
          <p:nvPr/>
        </p:nvSpPr>
        <p:spPr>
          <a:xfrm>
            <a:off x="1158240" y="3214980"/>
            <a:ext cx="224790" cy="1558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50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C318-94BA-2ECF-7265-18DA7F55C97F}"/>
              </a:ext>
            </a:extLst>
          </p:cNvPr>
          <p:cNvSpPr>
            <a:spLocks noGrp="1"/>
          </p:cNvSpPr>
          <p:nvPr>
            <p:ph type="title"/>
          </p:nvPr>
        </p:nvSpPr>
        <p:spPr>
          <a:xfrm>
            <a:off x="311700" y="303779"/>
            <a:ext cx="8520600" cy="572700"/>
          </a:xfrm>
        </p:spPr>
        <p:txBody>
          <a:bodyPr>
            <a:normAutofit fontScale="90000"/>
          </a:bodyPr>
          <a:lstStyle/>
          <a:p>
            <a:r>
              <a:rPr lang="en-US" b="1" dirty="0"/>
              <a:t>Biological Setting</a:t>
            </a:r>
            <a:endParaRPr lang="en-GB" b="1" dirty="0"/>
          </a:p>
        </p:txBody>
      </p:sp>
      <p:sp>
        <p:nvSpPr>
          <p:cNvPr id="3" name="Text Placeholder 2">
            <a:extLst>
              <a:ext uri="{FF2B5EF4-FFF2-40B4-BE49-F238E27FC236}">
                <a16:creationId xmlns:a16="http://schemas.microsoft.com/office/drawing/2014/main" id="{F17906E9-DD01-CF33-32DB-C55FDFB6EC73}"/>
              </a:ext>
            </a:extLst>
          </p:cNvPr>
          <p:cNvSpPr>
            <a:spLocks noGrp="1"/>
          </p:cNvSpPr>
          <p:nvPr>
            <p:ph type="body" idx="1"/>
          </p:nvPr>
        </p:nvSpPr>
        <p:spPr>
          <a:xfrm>
            <a:off x="383889" y="1393108"/>
            <a:ext cx="8520600" cy="3138788"/>
          </a:xfrm>
        </p:spPr>
        <p:txBody>
          <a:bodyPr>
            <a:normAutofit/>
          </a:bodyPr>
          <a:lstStyle/>
          <a:p>
            <a:r>
              <a:rPr lang="en-US" dirty="0"/>
              <a:t>A finite population of individuals that have traits in some abstract ‘trait space’ 𝒯 (assumed subset of ℝ). Total population size may vary over time.</a:t>
            </a:r>
          </a:p>
          <a:p>
            <a:endParaRPr lang="en-US" dirty="0"/>
          </a:p>
          <a:p>
            <a:r>
              <a:rPr lang="en-US" dirty="0"/>
              <a:t>The trait value of an individual cannot change over its lifetime.</a:t>
            </a:r>
          </a:p>
          <a:p>
            <a:pPr marL="114300" indent="0">
              <a:buNone/>
            </a:pPr>
            <a:endParaRPr lang="en-US" dirty="0"/>
          </a:p>
          <a:p>
            <a:r>
              <a:rPr lang="en-GB" dirty="0"/>
              <a:t>Changes in the population are only through birth and death of </a:t>
            </a:r>
            <a:r>
              <a:rPr lang="en-GB" i="1" dirty="0"/>
              <a:t>single </a:t>
            </a:r>
            <a:r>
              <a:rPr lang="en-GB" dirty="0"/>
              <a:t>individuals (at a time).</a:t>
            </a:r>
          </a:p>
          <a:p>
            <a:pPr marL="114300" indent="0">
              <a:buNone/>
            </a:pPr>
            <a:endParaRPr lang="en-GB" dirty="0"/>
          </a:p>
          <a:p>
            <a:r>
              <a:rPr lang="en-GB" dirty="0"/>
              <a:t>No extrinsic noise --- All noise is due to finiteness of the population.</a:t>
            </a:r>
          </a:p>
        </p:txBody>
      </p:sp>
    </p:spTree>
    <p:extLst>
      <p:ext uri="{BB962C8B-B14F-4D97-AF65-F5344CB8AC3E}">
        <p14:creationId xmlns:p14="http://schemas.microsoft.com/office/powerpoint/2010/main" val="255423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9693" y="704100"/>
            <a:ext cx="6878813" cy="3673203"/>
          </a:xfrm>
          <a:prstGeom prst="rect">
            <a:avLst/>
          </a:prstGeom>
          <a:noFill/>
          <a:ln>
            <a:noFill/>
          </a:ln>
        </p:spPr>
      </p:pic>
      <p:sp>
        <p:nvSpPr>
          <p:cNvPr id="287" name="Google Shape;287;p35"/>
          <p:cNvSpPr txBox="1">
            <a:spLocks noGrp="1"/>
          </p:cNvSpPr>
          <p:nvPr>
            <p:ph type="title"/>
          </p:nvPr>
        </p:nvSpPr>
        <p:spPr>
          <a:xfrm>
            <a:off x="311700" y="80350"/>
            <a:ext cx="8194800" cy="66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Individuals as ‘Dirac masses’</a:t>
            </a:r>
            <a:endParaRPr b="1" dirty="0"/>
          </a:p>
        </p:txBody>
      </p:sp>
      <p:sp>
        <p:nvSpPr>
          <p:cNvPr id="2" name="Rectangle 1">
            <a:extLst>
              <a:ext uri="{FF2B5EF4-FFF2-40B4-BE49-F238E27FC236}">
                <a16:creationId xmlns:a16="http://schemas.microsoft.com/office/drawing/2014/main" id="{18F164FC-FD70-ED89-C724-FA0BC022A443}"/>
              </a:ext>
            </a:extLst>
          </p:cNvPr>
          <p:cNvSpPr/>
          <p:nvPr/>
        </p:nvSpPr>
        <p:spPr>
          <a:xfrm>
            <a:off x="741187" y="670197"/>
            <a:ext cx="538952" cy="523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a:extLst>
              <a:ext uri="{FF2B5EF4-FFF2-40B4-BE49-F238E27FC236}">
                <a16:creationId xmlns:a16="http://schemas.microsoft.com/office/drawing/2014/main" id="{DDBD9AAF-8DCA-E4E0-C618-2423D8920F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013" y="4030980"/>
            <a:ext cx="7299543" cy="845820"/>
          </a:xfrm>
          <a:prstGeom prst="rect">
            <a:avLst/>
          </a:prstGeom>
        </p:spPr>
      </p:pic>
      <p:sp>
        <p:nvSpPr>
          <p:cNvPr id="8" name="Rectangle 7">
            <a:extLst>
              <a:ext uri="{FF2B5EF4-FFF2-40B4-BE49-F238E27FC236}">
                <a16:creationId xmlns:a16="http://schemas.microsoft.com/office/drawing/2014/main" id="{F68FF298-BC32-671D-43D6-981FD85D5AA5}"/>
              </a:ext>
            </a:extLst>
          </p:cNvPr>
          <p:cNvSpPr/>
          <p:nvPr/>
        </p:nvSpPr>
        <p:spPr>
          <a:xfrm>
            <a:off x="3214268" y="653245"/>
            <a:ext cx="5280660" cy="33607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F8747FA-0FAD-A609-6215-4EE622D356DE}"/>
              </a:ext>
            </a:extLst>
          </p:cNvPr>
          <p:cNvSpPr/>
          <p:nvPr/>
        </p:nvSpPr>
        <p:spPr>
          <a:xfrm>
            <a:off x="6515100" y="1996440"/>
            <a:ext cx="188595" cy="177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6ED24A9-3FFE-0761-015E-1BD7F340F877}"/>
              </a:ext>
            </a:extLst>
          </p:cNvPr>
          <p:cNvSpPr/>
          <p:nvPr/>
        </p:nvSpPr>
        <p:spPr>
          <a:xfrm>
            <a:off x="6219825" y="3402330"/>
            <a:ext cx="188595" cy="177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page number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2074</TotalTime>
  <Words>709</Words>
  <Application>Microsoft Macintosh PowerPoint</Application>
  <PresentationFormat>On-screen Show (16:9)</PresentationFormat>
  <Paragraphs>131</Paragraphs>
  <Slides>43</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Times New Roman</vt:lpstr>
      <vt:lpstr>page numbers</vt:lpstr>
      <vt:lpstr>How can we model the population dynamics of quantitative traits?</vt:lpstr>
      <vt:lpstr>The ecological theatre imposes a need for mechanistic theory </vt:lpstr>
      <vt:lpstr>Population dynamics as a stochastic birth-death process</vt:lpstr>
      <vt:lpstr>Including more discrete traits is ‘easy’</vt:lpstr>
      <vt:lpstr>…but what about quantitative traits?</vt:lpstr>
      <vt:lpstr>…but what about quantitative traits?</vt:lpstr>
      <vt:lpstr>…but what about quantitative traits?</vt:lpstr>
      <vt:lpstr>Biological Setting</vt:lpstr>
      <vt:lpstr>Individuals as ‘Dirac masses’</vt:lpstr>
      <vt:lpstr>‘Dirac mass’ is just a fancy way to say ‘indicator’</vt:lpstr>
      <vt:lpstr>Populations as sums of Dirac masses</vt:lpstr>
      <vt:lpstr>Population dynamics as a ‘function’-valued stochastic process</vt:lpstr>
      <vt:lpstr>Population dynamics as a ‘function’-valued stochastic process</vt:lpstr>
      <vt:lpstr>Describing our stochastic process</vt:lpstr>
      <vt:lpstr>Describing our stochastic process: Counting transitions</vt:lpstr>
      <vt:lpstr>PowerPoint Presentation</vt:lpstr>
      <vt:lpstr>Idea: Approximate the population by a continuous function            (“field”)  </vt:lpstr>
      <vt:lpstr>Idea: Assume system size parameter, Taylor expand</vt:lpstr>
      <vt:lpstr>Rewriting the process in terms of population densities</vt:lpstr>
      <vt:lpstr>The problem: The ‘small perturbation’ is a function</vt:lpstr>
      <vt:lpstr>Interlude: How do you differentiate wrt a function? </vt:lpstr>
      <vt:lpstr>Interlude: Directional derivatives</vt:lpstr>
      <vt:lpstr>Interlude: Directional derivatives</vt:lpstr>
      <vt:lpstr>Interlude: Functional derivatives</vt:lpstr>
      <vt:lpstr>Taylor expansions of functionals</vt:lpstr>
      <vt:lpstr>Taylor expanding our functional Master Equation</vt:lpstr>
      <vt:lpstr>Taylor expanding our functional Master Equation</vt:lpstr>
      <vt:lpstr>A ‘functional’ Fokker-Planck equation</vt:lpstr>
      <vt:lpstr>The ‘spacetime white noise’ Ẇ(x,t)</vt:lpstr>
      <vt:lpstr>Some resultant equations for evolutionary biology</vt:lpstr>
      <vt:lpstr>Moving to Fourier space to recover discrete morphs</vt:lpstr>
      <vt:lpstr>PowerPoint Presentation</vt:lpstr>
      <vt:lpstr>Stochastic extensions of some standard equations of population genetics</vt:lpstr>
      <vt:lpstr>PowerPoint Presentation</vt:lpstr>
      <vt:lpstr>Open  question: how do we incorporate multiple traits?</vt:lpstr>
      <vt:lpstr>Open  question: how do we incorporate multiple traits?</vt:lpstr>
      <vt:lpstr>For Details:</vt:lpstr>
      <vt:lpstr>PowerPoint Presentation</vt:lpstr>
      <vt:lpstr>Spacetime stochastic calculus via an infinite-dimensional Itô formula</vt:lpstr>
      <vt:lpstr>An example: Asexual resource competition model</vt:lpstr>
      <vt:lpstr>An example: Asexual resource competition model</vt:lpstr>
      <vt:lpstr>The ‘system size’ parameter</vt:lpstr>
      <vt:lpstr>I live in Mainz (Germany)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‘Birth-death’ processes as a natural formalism</dc:title>
  <cp:lastModifiedBy>Shikhara Bhat</cp:lastModifiedBy>
  <cp:revision>130</cp:revision>
  <dcterms:modified xsi:type="dcterms:W3CDTF">2025-05-26T09:48:24Z</dcterms:modified>
</cp:coreProperties>
</file>